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20308"/>
            <a:ext cx="8689976" cy="2509213"/>
          </a:xfrm>
        </p:spPr>
        <p:txBody>
          <a:bodyPr>
            <a:normAutofit/>
          </a:bodyPr>
          <a:lstStyle/>
          <a:p>
            <a:r>
              <a:rPr lang="bg-BG" sz="6000" dirty="0" smtClean="0">
                <a:solidFill>
                  <a:srgbClr val="00B050"/>
                </a:solidFill>
              </a:rPr>
              <a:t>Звук и буква к</a:t>
            </a:r>
            <a:endParaRPr lang="en-US" sz="6000" dirty="0">
              <a:solidFill>
                <a:srgbClr val="00B05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48" y="4091939"/>
            <a:ext cx="2470588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04" y="162252"/>
            <a:ext cx="2677496" cy="25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3" descr="n428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640" y="4204453"/>
            <a:ext cx="2747624" cy="252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341" y="438583"/>
            <a:ext cx="1862068" cy="252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153" y="54915"/>
            <a:ext cx="2577798" cy="25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534" y="4338000"/>
            <a:ext cx="3823825" cy="25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8828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187423"/>
          </a:xfrm>
        </p:spPr>
        <p:txBody>
          <a:bodyPr>
            <a:normAutofit/>
          </a:bodyPr>
          <a:lstStyle/>
          <a:p>
            <a:r>
              <a:rPr lang="bg-B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Помисли и отгатни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805940"/>
            <a:ext cx="10363826" cy="4674870"/>
          </a:xfrm>
        </p:spPr>
        <p:txBody>
          <a:bodyPr numCol="3">
            <a:normAutofit/>
          </a:bodyPr>
          <a:lstStyle/>
          <a:p>
            <a:pPr marL="0" indent="0" algn="ctr">
              <a:buNone/>
            </a:pPr>
            <a:r>
              <a:rPr lang="bg-BG" sz="18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Желязно палаво момче,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Когато след игра се връща,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Щом завърти се на </a:t>
            </a:r>
            <a:r>
              <a:rPr lang="bg-BG" sz="18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краче</a:t>
            </a:r>
            <a:r>
              <a:rPr lang="bg-BG" sz="18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Вратата си отваря вкъщи!</a:t>
            </a:r>
          </a:p>
          <a:p>
            <a:pPr marL="0" indent="0" algn="ctr">
              <a:buNone/>
            </a:pPr>
            <a:r>
              <a:rPr lang="bg-BG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Що е то?</a:t>
            </a:r>
          </a:p>
          <a:p>
            <a:pPr marL="0" indent="0" algn="ctr">
              <a:buNone/>
            </a:pPr>
            <a:endParaRPr lang="bg-BG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bg-BG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Целият </a:t>
            </a:r>
            <a:r>
              <a:rPr lang="bg-BG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 той зелен,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големи зъби зареден,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Живее в реката Ник,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никак не е мил.</a:t>
            </a:r>
          </a:p>
          <a:p>
            <a:pPr marL="0" indent="0" algn="ctr">
              <a:buNone/>
            </a:pPr>
            <a:r>
              <a:rPr lang="bg-BG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Що е то</a:t>
            </a:r>
            <a:r>
              <a:rPr lang="bg-BG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bg-BG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bg-BG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bg-BG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bg-BG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bg-BG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bg-BG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bg-BG" sz="1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Момиче </a:t>
            </a:r>
            <a:r>
              <a:rPr lang="bg-BG" sz="1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тънка </a:t>
            </a:r>
            <a:r>
              <a:rPr lang="bg-BG" sz="1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сянка</a:t>
            </a:r>
            <a:r>
              <a:rPr lang="bg-BG" sz="1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Глава в снега люлее,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Прилича на камбанка,</a:t>
            </a:r>
          </a:p>
          <a:p>
            <a:pPr marL="0" indent="0" algn="ctr">
              <a:buNone/>
            </a:pPr>
            <a:r>
              <a:rPr lang="bg-BG" sz="1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Зелено шалче вее.</a:t>
            </a:r>
          </a:p>
          <a:p>
            <a:pPr marL="0" indent="0" algn="ctr">
              <a:buNone/>
            </a:pPr>
            <a:r>
              <a:rPr lang="bg-BG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Що е то?</a:t>
            </a:r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244" y="4792789"/>
            <a:ext cx="2220522" cy="144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586" y="4805760"/>
            <a:ext cx="2015004" cy="15836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990" y="4818738"/>
            <a:ext cx="2098469" cy="14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3308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095983"/>
          </a:xfrm>
        </p:spPr>
        <p:txBody>
          <a:bodyPr>
            <a:normAutofit/>
          </a:bodyPr>
          <a:lstStyle/>
          <a:p>
            <a:r>
              <a:rPr lang="bg-BG" sz="3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кой звук започват всички думи от отговорите на гатанките?</a:t>
            </a:r>
            <a:endParaRPr lang="en-US" sz="3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5" y="1611630"/>
            <a:ext cx="10363826" cy="50749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bg-BG" sz="2800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bg-BG" sz="2800" dirty="0" smtClean="0">
                <a:solidFill>
                  <a:srgbClr val="0070C0"/>
                </a:solidFill>
              </a:rPr>
              <a:t>Звук и буква К – беззвучен съгласен</a:t>
            </a:r>
          </a:p>
          <a:p>
            <a:pPr marL="0" indent="0">
              <a:buNone/>
            </a:pPr>
            <a:endParaRPr lang="bg-BG" dirty="0" smtClean="0"/>
          </a:p>
          <a:p>
            <a:pPr marL="0" indent="0" algn="ctr">
              <a:buNone/>
            </a:pPr>
            <a:r>
              <a:rPr lang="bg-BG" dirty="0" smtClean="0">
                <a:latin typeface="Arial" panose="020B0604020202020204" pitchFamily="34" charset="0"/>
                <a:cs typeface="Arial" panose="020B0604020202020204" pitchFamily="34" charset="0"/>
              </a:rPr>
              <a:t>Кои са другите беззвучни съгласни, които сме изучили? </a:t>
            </a:r>
          </a:p>
          <a:p>
            <a:pPr marL="0" indent="0" algn="ctr">
              <a:buNone/>
            </a:pPr>
            <a:r>
              <a:rPr lang="bg-BG" sz="2800" b="1" dirty="0" smtClean="0">
                <a:solidFill>
                  <a:schemeClr val="accent5">
                    <a:lumMod val="50000"/>
                  </a:schemeClr>
                </a:solidFill>
              </a:rPr>
              <a:t>П     ф     т     с     ш     к</a:t>
            </a:r>
          </a:p>
          <a:p>
            <a:pPr marL="0" indent="0" algn="ctr">
              <a:buNone/>
            </a:pPr>
            <a:endParaRPr lang="bg-BG" dirty="0" smtClean="0"/>
          </a:p>
          <a:p>
            <a:pPr marL="0" indent="0" algn="ctr">
              <a:buNone/>
            </a:pPr>
            <a:r>
              <a:rPr lang="bg-BG" dirty="0" smtClean="0">
                <a:latin typeface="Arial" panose="020B0604020202020204" pitchFamily="34" charset="0"/>
                <a:cs typeface="Arial" panose="020B0604020202020204" pitchFamily="34" charset="0"/>
              </a:rPr>
              <a:t>Кои са техните </a:t>
            </a:r>
            <a:r>
              <a:rPr lang="bg-B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приятелчета</a:t>
            </a:r>
            <a:r>
              <a:rPr lang="bg-BG" dirty="0" smtClean="0">
                <a:latin typeface="Arial" panose="020B0604020202020204" pitchFamily="34" charset="0"/>
                <a:cs typeface="Arial" panose="020B0604020202020204" pitchFamily="34" charset="0"/>
              </a:rPr>
              <a:t> звучните съгласни? </a:t>
            </a:r>
          </a:p>
          <a:p>
            <a:pPr marL="0" indent="0" algn="ctr">
              <a:buNone/>
            </a:pPr>
            <a:r>
              <a:rPr lang="bg-BG" sz="3000" b="1" dirty="0" smtClean="0">
                <a:solidFill>
                  <a:schemeClr val="accent3">
                    <a:lumMod val="75000"/>
                  </a:schemeClr>
                </a:solidFill>
              </a:rPr>
              <a:t>Б      в      д      з     ж      ш</a:t>
            </a:r>
            <a:endParaRPr lang="en-US" sz="30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74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-576" y="0"/>
            <a:ext cx="2089149" cy="16589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6160" y="560070"/>
            <a:ext cx="7018019" cy="5989319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0" y="1658919"/>
            <a:ext cx="2088573" cy="1800000"/>
            <a:chOff x="0" y="2328994"/>
            <a:chExt cx="2551113" cy="257003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2328994"/>
              <a:ext cx="2551113" cy="2098800"/>
            </a:xfrm>
            <a:prstGeom prst="rect">
              <a:avLst/>
            </a:prstGeom>
          </p:spPr>
        </p:pic>
        <p:grpSp>
          <p:nvGrpSpPr>
            <p:cNvPr id="10" name="Group 4"/>
            <p:cNvGrpSpPr>
              <a:grpSpLocks noChangeAspect="1"/>
            </p:cNvGrpSpPr>
            <p:nvPr/>
          </p:nvGrpSpPr>
          <p:grpSpPr bwMode="auto">
            <a:xfrm>
              <a:off x="0" y="4427538"/>
              <a:ext cx="2538413" cy="471487"/>
              <a:chOff x="352" y="2789"/>
              <a:chExt cx="1247" cy="297"/>
            </a:xfrm>
          </p:grpSpPr>
          <p:sp>
            <p:nvSpPr>
              <p:cNvPr id="11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352" y="2789"/>
                <a:ext cx="1247" cy="2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029" name="Picture 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2" y="2789"/>
                <a:ext cx="1255" cy="3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03" y="3467814"/>
            <a:ext cx="2071170" cy="180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986" y="5251158"/>
            <a:ext cx="2088579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4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85751"/>
            <a:ext cx="10364451" cy="1928944"/>
          </a:xfrm>
        </p:spPr>
        <p:txBody>
          <a:bodyPr>
            <a:normAutofit fontScale="90000"/>
          </a:bodyPr>
          <a:lstStyle/>
          <a:p>
            <a:r>
              <a:rPr lang="bg-BG" altLang="en-US" dirty="0" err="1" smtClean="0">
                <a:solidFill>
                  <a:srgbClr val="00B050"/>
                </a:solidFill>
              </a:rPr>
              <a:t>ка</a:t>
            </a:r>
            <a:r>
              <a:rPr lang="bg-BG" altLang="en-US" dirty="0" smtClean="0">
                <a:solidFill>
                  <a:srgbClr val="00B050"/>
                </a:solidFill>
              </a:rPr>
              <a:t>      </a:t>
            </a:r>
            <a:r>
              <a:rPr lang="bg-BG" altLang="en-US" dirty="0" err="1" smtClean="0">
                <a:solidFill>
                  <a:srgbClr val="00B050"/>
                </a:solidFill>
              </a:rPr>
              <a:t>къ</a:t>
            </a:r>
            <a:r>
              <a:rPr lang="bg-BG" altLang="en-US" dirty="0" smtClean="0">
                <a:solidFill>
                  <a:srgbClr val="00B050"/>
                </a:solidFill>
              </a:rPr>
              <a:t>    ко    </a:t>
            </a:r>
            <a:r>
              <a:rPr lang="bg-BG" altLang="en-US" dirty="0" err="1" smtClean="0">
                <a:solidFill>
                  <a:srgbClr val="00B050"/>
                </a:solidFill>
              </a:rPr>
              <a:t>ку</a:t>
            </a:r>
            <a:r>
              <a:rPr lang="bg-BG" altLang="en-US" dirty="0" smtClean="0">
                <a:solidFill>
                  <a:srgbClr val="00B050"/>
                </a:solidFill>
              </a:rPr>
              <a:t>     </a:t>
            </a:r>
            <a:r>
              <a:rPr lang="bg-BG" altLang="en-US" dirty="0" err="1" smtClean="0">
                <a:solidFill>
                  <a:srgbClr val="00B050"/>
                </a:solidFill>
              </a:rPr>
              <a:t>ке</a:t>
            </a:r>
            <a:r>
              <a:rPr lang="bg-BG" altLang="en-US" dirty="0" smtClean="0">
                <a:solidFill>
                  <a:srgbClr val="00B050"/>
                </a:solidFill>
              </a:rPr>
              <a:t>     </a:t>
            </a:r>
            <a:r>
              <a:rPr lang="bg-BG" altLang="en-US" dirty="0" err="1" smtClean="0">
                <a:solidFill>
                  <a:srgbClr val="00B050"/>
                </a:solidFill>
              </a:rPr>
              <a:t>ки</a:t>
            </a:r>
            <a:r>
              <a:rPr lang="bg-BG" altLang="en-US" dirty="0" smtClean="0">
                <a:solidFill>
                  <a:srgbClr val="00B050"/>
                </a:solidFill>
              </a:rPr>
              <a:t/>
            </a:r>
            <a:br>
              <a:rPr lang="bg-BG" altLang="en-US" dirty="0" smtClean="0">
                <a:solidFill>
                  <a:srgbClr val="00B050"/>
                </a:solidFill>
              </a:rPr>
            </a:br>
            <a:r>
              <a:rPr lang="bg-BG" altLang="en-US" dirty="0"/>
              <a:t/>
            </a:r>
            <a:br>
              <a:rPr lang="bg-BG" altLang="en-US" dirty="0"/>
            </a:br>
            <a:r>
              <a:rPr lang="bg-BG" altLang="en-US" dirty="0">
                <a:solidFill>
                  <a:schemeClr val="accent1">
                    <a:lumMod val="75000"/>
                  </a:schemeClr>
                </a:solidFill>
              </a:rPr>
              <a:t>кла </a:t>
            </a:r>
            <a:r>
              <a:rPr lang="bg-BG" altLang="en-US" dirty="0" smtClean="0">
                <a:solidFill>
                  <a:schemeClr val="accent1">
                    <a:lumMod val="75000"/>
                  </a:schemeClr>
                </a:solidFill>
              </a:rPr>
              <a:t>   </a:t>
            </a:r>
            <a:r>
              <a:rPr lang="bg-BG" altLang="en-US" dirty="0" err="1" smtClean="0">
                <a:solidFill>
                  <a:schemeClr val="accent1">
                    <a:lumMod val="75000"/>
                  </a:schemeClr>
                </a:solidFill>
              </a:rPr>
              <a:t>кра</a:t>
            </a:r>
            <a:r>
              <a:rPr lang="bg-BG" altLang="en-US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bg-BG" altLang="en-US" dirty="0" err="1" smtClean="0">
                <a:solidFill>
                  <a:schemeClr val="accent1">
                    <a:lumMod val="75000"/>
                  </a:schemeClr>
                </a:solidFill>
              </a:rPr>
              <a:t>кло</a:t>
            </a:r>
            <a:r>
              <a:rPr lang="bg-BG" altLang="en-US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bg-BG" altLang="en-US" dirty="0" err="1" smtClean="0">
                <a:solidFill>
                  <a:schemeClr val="accent1">
                    <a:lumMod val="75000"/>
                  </a:schemeClr>
                </a:solidFill>
              </a:rPr>
              <a:t>кро</a:t>
            </a:r>
            <a:r>
              <a:rPr lang="bg-BG" altLang="en-US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bg-BG" altLang="en-US" dirty="0" err="1" smtClean="0">
                <a:solidFill>
                  <a:schemeClr val="accent1">
                    <a:lumMod val="75000"/>
                  </a:schemeClr>
                </a:solidFill>
              </a:rPr>
              <a:t>кли</a:t>
            </a:r>
            <a:r>
              <a:rPr lang="bg-BG" altLang="en-US" dirty="0" smtClean="0">
                <a:solidFill>
                  <a:schemeClr val="accent1">
                    <a:lumMod val="75000"/>
                  </a:schemeClr>
                </a:solidFill>
              </a:rPr>
              <a:t>    кри</a:t>
            </a:r>
            <a:r>
              <a:rPr lang="bg-BG" altLang="en-US" dirty="0"/>
              <a:t/>
            </a:r>
            <a:br>
              <a:rPr lang="bg-BG" alt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76902" y="1657349"/>
            <a:ext cx="11037570" cy="5046365"/>
          </a:xfrm>
        </p:spPr>
        <p:txBody>
          <a:bodyPr numCol="3">
            <a:normAutofit/>
          </a:bodyPr>
          <a:lstStyle/>
          <a:p>
            <a:pPr marL="0" indent="0" algn="r">
              <a:buNone/>
            </a:pPr>
            <a:r>
              <a:rPr lang="bg-BG" dirty="0" smtClean="0"/>
              <a:t>    </a:t>
            </a:r>
          </a:p>
          <a:p>
            <a:pPr marL="0" indent="0">
              <a:buNone/>
            </a:pPr>
            <a:r>
              <a:rPr lang="bg-BG" dirty="0" smtClean="0"/>
              <a:t>      Кака</a:t>
            </a:r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r>
              <a:rPr lang="bg-BG" dirty="0" smtClean="0"/>
              <a:t>     Късам</a:t>
            </a:r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r>
              <a:rPr lang="bg-BG" dirty="0" smtClean="0"/>
              <a:t>Коза </a:t>
            </a:r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r>
              <a:rPr lang="bg-BG" dirty="0" smtClean="0"/>
              <a:t>Кукла</a:t>
            </a:r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r>
              <a:rPr lang="bg-BG" dirty="0" smtClean="0"/>
              <a:t>Кекс</a:t>
            </a:r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r>
              <a:rPr lang="bg-BG" dirty="0" smtClean="0"/>
              <a:t>килим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72" y="4757616"/>
            <a:ext cx="1973759" cy="180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397" y="2575085"/>
            <a:ext cx="2700000" cy="13192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44" y="2656112"/>
            <a:ext cx="2158746" cy="12382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647" y="5018015"/>
            <a:ext cx="2432750" cy="15396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4786308"/>
            <a:ext cx="1980887" cy="180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" y="2551899"/>
            <a:ext cx="1711651" cy="1460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59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13775" y="0"/>
            <a:ext cx="10364451" cy="880109"/>
          </a:xfrm>
        </p:spPr>
        <p:txBody>
          <a:bodyPr>
            <a:normAutofit/>
          </a:bodyPr>
          <a:lstStyle/>
          <a:p>
            <a:r>
              <a:rPr lang="bg-BG" dirty="0" smtClean="0"/>
              <a:t>Прочетете текста</a:t>
            </a:r>
            <a:endParaRPr lang="en-US" dirty="0"/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2057400" y="674371"/>
            <a:ext cx="9064840" cy="5835927"/>
            <a:chOff x="2634" y="1491"/>
            <a:chExt cx="2412" cy="2157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2634" y="1491"/>
              <a:ext cx="2412" cy="21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8" y="1624"/>
              <a:ext cx="2243" cy="2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4093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80011"/>
            <a:ext cx="10364451" cy="1257300"/>
          </a:xfrm>
        </p:spPr>
        <p:txBody>
          <a:bodyPr>
            <a:normAutofit/>
          </a:bodyPr>
          <a:lstStyle/>
          <a:p>
            <a:r>
              <a:rPr lang="bg-BG" dirty="0" smtClean="0"/>
              <a:t>Да образуваме думички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53704" y="1954530"/>
            <a:ext cx="5327006" cy="4263390"/>
          </a:xfrm>
        </p:spPr>
        <p:txBody>
          <a:bodyPr numCol="2">
            <a:normAutofit/>
          </a:bodyPr>
          <a:lstStyle/>
          <a:p>
            <a:pPr marL="0" indent="0" algn="just">
              <a:buNone/>
            </a:pP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</a:t>
            </a:r>
            <a:r>
              <a:rPr lang="bg-BG" dirty="0" err="1" smtClean="0">
                <a:solidFill>
                  <a:schemeClr val="accent4">
                    <a:lumMod val="75000"/>
                  </a:schemeClr>
                </a:solidFill>
              </a:rPr>
              <a:t>ка</a:t>
            </a: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</a:t>
            </a:r>
          </a:p>
          <a:p>
            <a:pPr marL="0" indent="0" algn="just">
              <a:buNone/>
            </a:pP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</a:t>
            </a:r>
            <a:r>
              <a:rPr lang="bg-BG" dirty="0" err="1" smtClean="0">
                <a:solidFill>
                  <a:schemeClr val="accent4">
                    <a:lumMod val="75000"/>
                  </a:schemeClr>
                </a:solidFill>
              </a:rPr>
              <a:t>Къ</a:t>
            </a: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                         </a:t>
            </a:r>
          </a:p>
          <a:p>
            <a:pPr marL="0" indent="0" algn="just">
              <a:buNone/>
            </a:pP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Ко                                                                 </a:t>
            </a:r>
          </a:p>
          <a:p>
            <a:pPr marL="0" indent="0" algn="just">
              <a:buNone/>
            </a:pP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</a:t>
            </a:r>
            <a:r>
              <a:rPr lang="bg-BG" dirty="0" err="1" smtClean="0">
                <a:solidFill>
                  <a:schemeClr val="accent4">
                    <a:lumMod val="75000"/>
                  </a:schemeClr>
                </a:solidFill>
              </a:rPr>
              <a:t>Ку</a:t>
            </a: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                                 </a:t>
            </a:r>
          </a:p>
          <a:p>
            <a:pPr marL="0" indent="0" algn="just">
              <a:buNone/>
            </a:pP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Ке                                                                </a:t>
            </a:r>
          </a:p>
          <a:p>
            <a:pPr marL="0" indent="0" algn="just">
              <a:buNone/>
            </a:pP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</a:t>
            </a:r>
            <a:r>
              <a:rPr lang="bg-BG" dirty="0" err="1" smtClean="0">
                <a:solidFill>
                  <a:schemeClr val="accent4">
                    <a:lumMod val="75000"/>
                  </a:schemeClr>
                </a:solidFill>
              </a:rPr>
              <a:t>Ки</a:t>
            </a:r>
            <a:endParaRPr lang="bg-BG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bg-BG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bg-BG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bg-BG" dirty="0" smtClean="0">
                <a:solidFill>
                  <a:srgbClr val="00B050"/>
                </a:solidFill>
              </a:rPr>
              <a:t>Мера</a:t>
            </a:r>
          </a:p>
          <a:p>
            <a:pPr marL="0" indent="0" algn="just">
              <a:buNone/>
            </a:pPr>
            <a:r>
              <a:rPr lang="bg-BG" dirty="0" err="1" smtClean="0">
                <a:solidFill>
                  <a:srgbClr val="00B050"/>
                </a:solidFill>
              </a:rPr>
              <a:t>Лбо</a:t>
            </a:r>
            <a:endParaRPr lang="bg-BG" dirty="0" smtClean="0">
              <a:solidFill>
                <a:srgbClr val="00B050"/>
              </a:solidFill>
            </a:endParaRPr>
          </a:p>
          <a:p>
            <a:pPr marL="0" indent="0" algn="just">
              <a:buNone/>
            </a:pPr>
            <a:r>
              <a:rPr lang="bg-BG" dirty="0" smtClean="0">
                <a:solidFill>
                  <a:srgbClr val="00B050"/>
                </a:solidFill>
              </a:rPr>
              <a:t>Съм</a:t>
            </a:r>
          </a:p>
          <a:p>
            <a:pPr marL="0" indent="0" algn="just">
              <a:buNone/>
            </a:pPr>
            <a:r>
              <a:rPr lang="bg-BG" dirty="0" smtClean="0">
                <a:solidFill>
                  <a:srgbClr val="00B050"/>
                </a:solidFill>
              </a:rPr>
              <a:t>Фар</a:t>
            </a:r>
          </a:p>
          <a:p>
            <a:pPr marL="0" indent="0" algn="just">
              <a:buNone/>
            </a:pPr>
            <a:r>
              <a:rPr lang="bg-BG" dirty="0" err="1" smtClean="0">
                <a:solidFill>
                  <a:srgbClr val="00B050"/>
                </a:solidFill>
              </a:rPr>
              <a:t>бап</a:t>
            </a:r>
            <a:endParaRPr lang="bg-BG" dirty="0" smtClean="0">
              <a:solidFill>
                <a:srgbClr val="00B050"/>
              </a:solidFill>
            </a:endParaRPr>
          </a:p>
          <a:p>
            <a:pPr marL="0" indent="0" algn="just">
              <a:buNone/>
            </a:pPr>
            <a:r>
              <a:rPr lang="bg-BG" dirty="0" err="1" smtClean="0">
                <a:solidFill>
                  <a:srgbClr val="00B050"/>
                </a:solidFill>
              </a:rPr>
              <a:t>лим</a:t>
            </a:r>
            <a:endParaRPr lang="bg-BG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1954530"/>
            <a:ext cx="5105401" cy="3836669"/>
          </a:xfrm>
        </p:spPr>
        <p:txBody>
          <a:bodyPr numCol="2">
            <a:normAutofit lnSpcReduction="10000"/>
          </a:bodyPr>
          <a:lstStyle/>
          <a:p>
            <a:pPr marL="0" indent="0">
              <a:buNone/>
            </a:pPr>
            <a:r>
              <a:rPr lang="bg-BG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Кри</a:t>
            </a:r>
          </a:p>
          <a:p>
            <a:pPr marL="0" indent="0">
              <a:buNone/>
            </a:pPr>
            <a:r>
              <a:rPr lang="bg-BG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</a:t>
            </a:r>
            <a:r>
              <a:rPr lang="bg-BG" dirty="0" err="1" smtClean="0">
                <a:solidFill>
                  <a:schemeClr val="accent5">
                    <a:lumMod val="75000"/>
                  </a:schemeClr>
                </a:solidFill>
              </a:rPr>
              <a:t>Кло</a:t>
            </a:r>
            <a:endParaRPr lang="bg-BG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bg-BG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Кла</a:t>
            </a:r>
          </a:p>
          <a:p>
            <a:pPr marL="0" indent="0">
              <a:buNone/>
            </a:pPr>
            <a:r>
              <a:rPr lang="bg-BG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</a:t>
            </a:r>
            <a:r>
              <a:rPr lang="bg-BG" dirty="0" err="1" smtClean="0">
                <a:solidFill>
                  <a:schemeClr val="accent5">
                    <a:lumMod val="75000"/>
                  </a:schemeClr>
                </a:solidFill>
              </a:rPr>
              <a:t>Кро</a:t>
            </a:r>
            <a:endParaRPr lang="bg-BG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bg-BG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</a:t>
            </a:r>
            <a:r>
              <a:rPr lang="bg-BG" dirty="0" err="1" smtClean="0">
                <a:solidFill>
                  <a:schemeClr val="accent5">
                    <a:lumMod val="75000"/>
                  </a:schemeClr>
                </a:solidFill>
              </a:rPr>
              <a:t>Кли</a:t>
            </a:r>
            <a:endParaRPr lang="bg-BG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bg-BG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</a:t>
            </a:r>
            <a:r>
              <a:rPr lang="bg-BG" dirty="0" err="1" smtClean="0">
                <a:solidFill>
                  <a:schemeClr val="accent5">
                    <a:lumMod val="75000"/>
                  </a:schemeClr>
                </a:solidFill>
              </a:rPr>
              <a:t>Кра</a:t>
            </a:r>
            <a:endParaRPr lang="bg-BG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r>
              <a:rPr lang="bg-BG" dirty="0" smtClean="0">
                <a:solidFill>
                  <a:srgbClr val="00B050"/>
                </a:solidFill>
              </a:rPr>
              <a:t>Ла</a:t>
            </a:r>
          </a:p>
          <a:p>
            <a:pPr marL="0" indent="0">
              <a:buNone/>
            </a:pPr>
            <a:r>
              <a:rPr lang="bg-BG" dirty="0" smtClean="0">
                <a:solidFill>
                  <a:srgbClr val="00B050"/>
                </a:solidFill>
              </a:rPr>
              <a:t>Ни</a:t>
            </a:r>
          </a:p>
          <a:p>
            <a:pPr marL="0" indent="0">
              <a:buNone/>
            </a:pPr>
            <a:r>
              <a:rPr lang="bg-BG" dirty="0" err="1" smtClean="0">
                <a:solidFill>
                  <a:srgbClr val="00B050"/>
                </a:solidFill>
              </a:rPr>
              <a:t>Мер</a:t>
            </a:r>
            <a:endParaRPr lang="bg-BG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bg-BG" dirty="0" err="1" smtClean="0">
                <a:solidFill>
                  <a:srgbClr val="00B050"/>
                </a:solidFill>
              </a:rPr>
              <a:t>Кодил</a:t>
            </a:r>
            <a:endParaRPr lang="bg-BG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bg-BG" dirty="0" smtClean="0">
                <a:solidFill>
                  <a:srgbClr val="00B050"/>
                </a:solidFill>
              </a:rPr>
              <a:t>Мат</a:t>
            </a:r>
          </a:p>
          <a:p>
            <a:pPr marL="0" indent="0">
              <a:buNone/>
            </a:pPr>
            <a:r>
              <a:rPr lang="bg-BG" dirty="0" err="1" smtClean="0">
                <a:solidFill>
                  <a:srgbClr val="00B050"/>
                </a:solidFill>
              </a:rPr>
              <a:t>ка</a:t>
            </a:r>
            <a:endParaRPr lang="bg-BG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60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51461"/>
            <a:ext cx="10364451" cy="1280160"/>
          </a:xfrm>
        </p:spPr>
        <p:txBody>
          <a:bodyPr/>
          <a:lstStyle/>
          <a:p>
            <a:r>
              <a:rPr lang="bg-BG" dirty="0" smtClean="0">
                <a:solidFill>
                  <a:srgbClr val="0070C0"/>
                </a:solidFill>
              </a:rPr>
              <a:t>г</a:t>
            </a:r>
            <a:r>
              <a:rPr lang="bg-BG" dirty="0" smtClean="0"/>
              <a:t>/</a:t>
            </a:r>
            <a:r>
              <a:rPr lang="bg-BG" dirty="0" smtClean="0">
                <a:solidFill>
                  <a:srgbClr val="00B050"/>
                </a:solidFill>
              </a:rPr>
              <a:t>к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2023110"/>
            <a:ext cx="5106027" cy="3768089"/>
          </a:xfrm>
        </p:spPr>
        <p:txBody>
          <a:bodyPr/>
          <a:lstStyle/>
          <a:p>
            <a:pPr marL="0" indent="0" algn="ctr">
              <a:buNone/>
            </a:pPr>
            <a:r>
              <a:rPr lang="bg-BG" dirty="0" smtClean="0">
                <a:solidFill>
                  <a:srgbClr val="0070C0"/>
                </a:solidFill>
              </a:rPr>
              <a:t>гол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70C0"/>
                </a:solidFill>
              </a:rPr>
              <a:t>  Глас	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70C0"/>
                </a:solidFill>
              </a:rPr>
              <a:t>Гост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70C0"/>
                </a:solidFill>
              </a:rPr>
              <a:t>гара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70C0"/>
                </a:solidFill>
              </a:rPr>
              <a:t>Гора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70C0"/>
                </a:solidFill>
              </a:rPr>
              <a:t>ГЪНКА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70C0"/>
                </a:solidFill>
              </a:rPr>
              <a:t>ГЛАСЕН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2023110"/>
            <a:ext cx="5105401" cy="3768089"/>
          </a:xfrm>
        </p:spPr>
        <p:txBody>
          <a:bodyPr/>
          <a:lstStyle/>
          <a:p>
            <a:pPr marL="0" indent="0" algn="ctr">
              <a:buNone/>
            </a:pPr>
            <a:r>
              <a:rPr lang="bg-BG" dirty="0" smtClean="0">
                <a:solidFill>
                  <a:srgbClr val="00B050"/>
                </a:solidFill>
              </a:rPr>
              <a:t>кол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B050"/>
                </a:solidFill>
              </a:rPr>
              <a:t>Клас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B050"/>
                </a:solidFill>
              </a:rPr>
              <a:t>Кост</a:t>
            </a:r>
          </a:p>
          <a:p>
            <a:pPr marL="0" indent="0" algn="ctr">
              <a:buNone/>
            </a:pPr>
            <a:r>
              <a:rPr lang="bg-BG" dirty="0" err="1" smtClean="0">
                <a:solidFill>
                  <a:srgbClr val="00B050"/>
                </a:solidFill>
              </a:rPr>
              <a:t>КарА</a:t>
            </a:r>
            <a:endParaRPr lang="bg-BG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bg-BG" dirty="0" err="1" smtClean="0">
                <a:solidFill>
                  <a:srgbClr val="00B050"/>
                </a:solidFill>
              </a:rPr>
              <a:t>КорА</a:t>
            </a:r>
            <a:endParaRPr lang="bg-BG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bg-BG" dirty="0" smtClean="0">
                <a:solidFill>
                  <a:srgbClr val="00B050"/>
                </a:solidFill>
              </a:rPr>
              <a:t>КЪНКА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rgbClr val="00B050"/>
                </a:solidFill>
              </a:rPr>
              <a:t>КЛАСЕН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559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132"/>
            <a:ext cx="10364451" cy="1596177"/>
          </a:xfrm>
        </p:spPr>
        <p:txBody>
          <a:bodyPr>
            <a:normAutofit fontScale="90000"/>
          </a:bodyPr>
          <a:lstStyle/>
          <a:p>
            <a:r>
              <a:rPr lang="bg-BG" dirty="0" smtClean="0">
                <a:solidFill>
                  <a:srgbClr val="FF0000"/>
                </a:solidFill>
              </a:rPr>
              <a:t/>
            </a:r>
            <a:br>
              <a:rPr lang="bg-BG" dirty="0" smtClean="0">
                <a:solidFill>
                  <a:srgbClr val="FF0000"/>
                </a:solidFill>
              </a:rPr>
            </a:br>
            <a:r>
              <a:rPr lang="bg-BG" dirty="0" smtClean="0">
                <a:solidFill>
                  <a:srgbClr val="FF0000"/>
                </a:solidFill>
              </a:rPr>
              <a:t/>
            </a:r>
            <a:br>
              <a:rPr lang="bg-BG" dirty="0" smtClean="0">
                <a:solidFill>
                  <a:srgbClr val="FF0000"/>
                </a:solidFill>
              </a:rPr>
            </a:br>
            <a:r>
              <a:rPr lang="bg-BG" dirty="0" smtClean="0">
                <a:solidFill>
                  <a:srgbClr val="FF0000"/>
                </a:solidFill>
              </a:rPr>
              <a:t/>
            </a:r>
            <a:br>
              <a:rPr lang="bg-BG" dirty="0" smtClean="0">
                <a:solidFill>
                  <a:srgbClr val="FF0000"/>
                </a:solidFill>
              </a:rPr>
            </a:br>
            <a:r>
              <a:rPr lang="bg-BG" dirty="0" err="1" smtClean="0">
                <a:solidFill>
                  <a:srgbClr val="FF0000"/>
                </a:solidFill>
              </a:rPr>
              <a:t>к</a:t>
            </a:r>
            <a:r>
              <a:rPr lang="bg-BG" dirty="0" err="1" smtClean="0"/>
              <a:t>А</a:t>
            </a:r>
            <a:r>
              <a:rPr lang="bg-BG" dirty="0" err="1" smtClean="0">
                <a:solidFill>
                  <a:srgbClr val="FF0000"/>
                </a:solidFill>
              </a:rPr>
              <a:t>Л</a:t>
            </a:r>
            <a:r>
              <a:rPr lang="bg-BG" dirty="0" err="1" smtClean="0"/>
              <a:t>И</a:t>
            </a:r>
            <a:r>
              <a:rPr lang="bg-BG" dirty="0" err="1" smtClean="0">
                <a:solidFill>
                  <a:srgbClr val="FF0000"/>
                </a:solidFill>
              </a:rPr>
              <a:t>Н</a:t>
            </a:r>
            <a:r>
              <a:rPr lang="bg-BG" dirty="0" err="1" smtClean="0"/>
              <a:t>К</a:t>
            </a:r>
            <a:r>
              <a:rPr lang="bg-BG" dirty="0" err="1" smtClean="0">
                <a:solidFill>
                  <a:srgbClr val="FF0000"/>
                </a:solidFill>
              </a:rPr>
              <a:t>А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endParaRPr lang="bg-BG" dirty="0" smtClean="0"/>
          </a:p>
          <a:p>
            <a:pPr marL="0" indent="0" algn="ctr">
              <a:buNone/>
            </a:pPr>
            <a:r>
              <a:rPr lang="bg-BG" dirty="0" smtClean="0"/>
              <a:t>Мал</a:t>
            </a: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к</a:t>
            </a:r>
            <a:r>
              <a:rPr lang="bg-BG" dirty="0" smtClean="0"/>
              <a:t>ата </a:t>
            </a: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к</a:t>
            </a:r>
            <a:r>
              <a:rPr lang="bg-BG" dirty="0" smtClean="0"/>
              <a:t>алин</a:t>
            </a: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к</a:t>
            </a:r>
            <a:r>
              <a:rPr lang="bg-BG" dirty="0" smtClean="0"/>
              <a:t>а</a:t>
            </a:r>
          </a:p>
          <a:p>
            <a:pPr marL="0" indent="0" algn="ctr">
              <a:buNone/>
            </a:pP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К</a:t>
            </a:r>
            <a:r>
              <a:rPr lang="bg-BG" dirty="0" smtClean="0"/>
              <a:t>ато </a:t>
            </a:r>
            <a:r>
              <a:rPr lang="bg-BG" dirty="0" err="1" smtClean="0"/>
              <a:t>балерин</a:t>
            </a:r>
            <a:r>
              <a:rPr lang="bg-BG" dirty="0" err="1" smtClean="0">
                <a:solidFill>
                  <a:schemeClr val="accent4">
                    <a:lumMod val="75000"/>
                  </a:schemeClr>
                </a:solidFill>
              </a:rPr>
              <a:t>к</a:t>
            </a:r>
            <a:r>
              <a:rPr lang="bg-BG" dirty="0" err="1" smtClean="0"/>
              <a:t>а</a:t>
            </a:r>
            <a:endParaRPr lang="bg-BG" dirty="0" smtClean="0"/>
          </a:p>
          <a:p>
            <a:pPr marL="0" indent="0" algn="ctr">
              <a:buNone/>
            </a:pPr>
            <a:r>
              <a:rPr lang="bg-BG" dirty="0" smtClean="0"/>
              <a:t>През дъжда премина</a:t>
            </a:r>
          </a:p>
          <a:p>
            <a:pPr marL="0" indent="0" algn="ctr">
              <a:buNone/>
            </a:pPr>
            <a:r>
              <a:rPr lang="bg-BG" dirty="0" smtClean="0"/>
              <a:t>С мо</a:t>
            </a: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к</a:t>
            </a:r>
            <a:r>
              <a:rPr lang="bg-BG" dirty="0" smtClean="0"/>
              <a:t>ра </a:t>
            </a:r>
            <a:r>
              <a:rPr lang="bg-BG" dirty="0" err="1" smtClean="0"/>
              <a:t>пелерин</a:t>
            </a:r>
            <a:r>
              <a:rPr lang="bg-BG" dirty="0" err="1" smtClean="0">
                <a:solidFill>
                  <a:schemeClr val="accent4">
                    <a:lumMod val="75000"/>
                  </a:schemeClr>
                </a:solidFill>
              </a:rPr>
              <a:t>к</a:t>
            </a:r>
            <a:r>
              <a:rPr lang="bg-BG" dirty="0" err="1" smtClean="0"/>
              <a:t>а</a:t>
            </a:r>
            <a:r>
              <a:rPr lang="bg-BG" dirty="0" smtClean="0"/>
              <a:t>.</a:t>
            </a:r>
          </a:p>
          <a:p>
            <a:pPr marL="0" indent="0" algn="ctr">
              <a:buNone/>
            </a:pPr>
            <a:endParaRPr lang="bg-BG" dirty="0" smtClean="0"/>
          </a:p>
          <a:p>
            <a:pPr marL="0" indent="0" algn="ctr">
              <a:buNone/>
            </a:pPr>
            <a:r>
              <a:rPr lang="bg-BG" dirty="0" smtClean="0"/>
              <a:t>Ала и с настин</a:t>
            </a:r>
            <a:r>
              <a:rPr lang="bg-BG" dirty="0" smtClean="0">
                <a:solidFill>
                  <a:schemeClr val="accent4">
                    <a:lumMod val="75000"/>
                  </a:schemeClr>
                </a:solidFill>
              </a:rPr>
              <a:t>к</a:t>
            </a:r>
            <a:r>
              <a:rPr lang="bg-BG" dirty="0" smtClean="0"/>
              <a:t>а!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48" y="4079145"/>
            <a:ext cx="2898607" cy="25260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441" y="2626865"/>
            <a:ext cx="3819525" cy="35897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084" y="21775"/>
            <a:ext cx="3034096" cy="1612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30855" cy="27336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978" y="-1800"/>
            <a:ext cx="2959417" cy="15549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893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222</TotalTime>
  <Words>209</Words>
  <Application>Microsoft Office PowerPoint</Application>
  <PresentationFormat>Widescreen</PresentationFormat>
  <Paragraphs>116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Times New Roman</vt:lpstr>
      <vt:lpstr>Tw Cen MT</vt:lpstr>
      <vt:lpstr>Droplet</vt:lpstr>
      <vt:lpstr>Звук и буква к</vt:lpstr>
      <vt:lpstr>Помисли и отгатни</vt:lpstr>
      <vt:lpstr>С кой звук започват всички думи от отговорите на гатанките?</vt:lpstr>
      <vt:lpstr>PowerPoint Presentation</vt:lpstr>
      <vt:lpstr>ка      къ    ко    ку     ке     ки  кла    кра    кло    кро    кли    кри </vt:lpstr>
      <vt:lpstr>Прочетете текста</vt:lpstr>
      <vt:lpstr>Да образуваме думички</vt:lpstr>
      <vt:lpstr>г/к</vt:lpstr>
      <vt:lpstr>   кАЛИНКА</vt:lpstr>
    </vt:vector>
  </TitlesOfParts>
  <Company>Melon Finance Co.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Звук и буква к</dc:title>
  <dc:creator>Tihomir I. Kaundzhiev</dc:creator>
  <cp:lastModifiedBy>Tihomir I. Kaundzhiev</cp:lastModifiedBy>
  <cp:revision>29</cp:revision>
  <dcterms:created xsi:type="dcterms:W3CDTF">2016-02-05T11:13:55Z</dcterms:created>
  <dcterms:modified xsi:type="dcterms:W3CDTF">2016-02-05T14:59:23Z</dcterms:modified>
</cp:coreProperties>
</file>