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0" r:id="rId4"/>
    <p:sldId id="265" r:id="rId5"/>
    <p:sldId id="266" r:id="rId6"/>
    <p:sldId id="267" r:id="rId7"/>
    <p:sldId id="268" r:id="rId8"/>
    <p:sldId id="269" r:id="rId9"/>
    <p:sldId id="275" r:id="rId10"/>
    <p:sldId id="273" r:id="rId11"/>
    <p:sldId id="274" r:id="rId12"/>
    <p:sldId id="272" r:id="rId13"/>
    <p:sldId id="277" r:id="rId14"/>
    <p:sldId id="278" r:id="rId15"/>
    <p:sldId id="279" r:id="rId16"/>
    <p:sldId id="280" r:id="rId17"/>
    <p:sldId id="281" r:id="rId18"/>
    <p:sldId id="282" r:id="rId19"/>
    <p:sldId id="283" r:id="rId20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17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bg-BG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5556BC0-7C7B-4EDE-8718-233DB71E4FAA}" type="datetimeFigureOut">
              <a:rPr lang="bg-BG" smtClean="0"/>
              <a:pPr/>
              <a:t>10/17/2008</a:t>
            </a:fld>
            <a:endParaRPr lang="bg-BG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648200"/>
            <a:ext cx="84582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  <a:t>Човекът и обществото </a:t>
            </a:r>
            <a:b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</a:br>
            <a: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  <a:t> ІV клас</a:t>
            </a:r>
            <a:r>
              <a:rPr lang="bg-BG" dirty="0" smtClean="0">
                <a:solidFill>
                  <a:srgbClr val="FFFF00"/>
                </a:solidFill>
                <a:latin typeface="Trebuchet MS" pitchFamily="34" charset="0"/>
              </a:rPr>
              <a:t/>
            </a:r>
            <a:br>
              <a:rPr lang="bg-BG" dirty="0" smtClean="0">
                <a:solidFill>
                  <a:srgbClr val="FFFF00"/>
                </a:solidFill>
                <a:latin typeface="Trebuchet MS" pitchFamily="34" charset="0"/>
              </a:rPr>
            </a:br>
            <a:endParaRPr lang="bg-BG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990600"/>
            <a:ext cx="8458200" cy="1295400"/>
          </a:xfrm>
        </p:spPr>
        <p:txBody>
          <a:bodyPr>
            <a:noAutofit/>
          </a:bodyPr>
          <a:lstStyle/>
          <a:p>
            <a:pPr algn="ctr"/>
            <a:r>
              <a:rPr lang="bg-BG" sz="4800" b="1" dirty="0" smtClean="0">
                <a:latin typeface="DominicaCyr" pitchFamily="34" charset="0"/>
              </a:rPr>
              <a:t>Старопланинската област</a:t>
            </a:r>
            <a:r>
              <a:rPr lang="bg-BG" sz="4800" dirty="0" smtClean="0">
                <a:latin typeface="DominicaCyr" pitchFamily="34" charset="0"/>
              </a:rPr>
              <a:t>-убежище на дивата природа</a:t>
            </a:r>
            <a:endParaRPr lang="bg-BG" sz="4800" dirty="0">
              <a:latin typeface="DominicaCyr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Старопланинската област се простира: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33400" y="1752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- на юг от</a:t>
            </a:r>
            <a:r>
              <a:rPr kumimoji="0" lang="bg-BG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Дунавската равнина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2743200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- от западната ни граница, до Черно море на изток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914400" y="4419600"/>
            <a:ext cx="7162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Включва:</a:t>
            </a:r>
          </a:p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914400" y="4953000"/>
            <a:ext cx="32766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Предбалкан</a:t>
            </a: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876800" y="4953000"/>
            <a:ext cx="3962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Стара планина</a:t>
            </a: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Предбалкан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371600" y="23622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з</a:t>
            </a: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аема</a:t>
            </a:r>
            <a:r>
              <a:rPr kumimoji="0" lang="bg-BG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северната, по-ниска част  на областта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7" name="Picture 6" descr="show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505200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39554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381000" y="228600"/>
            <a:ext cx="64770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Предбалкан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295400" y="22098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990600"/>
            <a:ext cx="632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Съставен е от:</a:t>
            </a:r>
            <a:endParaRPr lang="bg-BG" sz="36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pic>
        <p:nvPicPr>
          <p:cNvPr id="9" name="Picture 8" descr="sma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743200"/>
            <a:ext cx="2857500" cy="1905000"/>
          </a:xfrm>
          <a:prstGeom prst="rect">
            <a:avLst/>
          </a:prstGeom>
        </p:spPr>
      </p:pic>
      <p:pic>
        <p:nvPicPr>
          <p:cNvPr id="10" name="Picture 9" descr="IMG_1119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886200"/>
            <a:ext cx="4004504" cy="2667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19400" y="1447800"/>
            <a:ext cx="6019800" cy="1778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хълмове -</a:t>
            </a: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</a:rPr>
              <a:t>заоблени, изпъкнали форми на повърхнината,  с малка височина и полегати склонове</a:t>
            </a:r>
            <a:endParaRPr lang="en-US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lang="bg-BG" sz="28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77000" y="4648200"/>
            <a:ext cx="251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речни долини</a:t>
            </a:r>
            <a:endParaRPr lang="bg-BG" sz="24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62400" y="5715000"/>
            <a:ext cx="4953000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ридове –</a:t>
            </a: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</a:rPr>
              <a:t>продълговати хълмове, с различна височина</a:t>
            </a:r>
            <a:endParaRPr lang="en-US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lang="bg-BG" sz="28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pic>
        <p:nvPicPr>
          <p:cNvPr id="13" name="Picture 12" descr="004592488-bi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1600200"/>
            <a:ext cx="28448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allAtOnce"/>
      <p:bldP spid="11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0" y="838200"/>
            <a:ext cx="8001000" cy="914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В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Предбалкана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се намират едни от най-красивите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181600" y="2133600"/>
            <a:ext cx="2971800" cy="533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Магурата</a:t>
            </a:r>
            <a:endParaRPr kumimoji="0" lang="bg-BG" sz="3600" b="1" u="none" strike="noStrike" kern="1200" cap="none" spc="0" normalizeH="0" noProof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9" name="Picture 8" descr="29973a91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0"/>
            <a:ext cx="3759200" cy="2819400"/>
          </a:xfrm>
          <a:prstGeom prst="rect">
            <a:avLst/>
          </a:prstGeom>
        </p:spPr>
      </p:pic>
      <p:pic>
        <p:nvPicPr>
          <p:cNvPr id="11" name="Picture 10" descr="belogradchik-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3429000"/>
            <a:ext cx="3886200" cy="2914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2819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  <a:buNone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Леденика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39554"/>
            <a:ext cx="1806854" cy="1578254"/>
          </a:xfrm>
          <a:prstGeom prst="rect">
            <a:avLst/>
          </a:prstGeom>
          <a:noFill/>
        </p:spPr>
      </p:pic>
      <p:pic>
        <p:nvPicPr>
          <p:cNvPr id="7" name="Picture 6" descr="18431455_78abf73adc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124200"/>
            <a:ext cx="3516923" cy="2286000"/>
          </a:xfrm>
          <a:prstGeom prst="rect">
            <a:avLst/>
          </a:prstGeom>
        </p:spPr>
      </p:pic>
      <p:pic>
        <p:nvPicPr>
          <p:cNvPr id="8" name="Picture 7" descr="ledeni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1193800"/>
            <a:ext cx="4248150" cy="5664200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371600" y="685800"/>
            <a:ext cx="50292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48200" y="1524000"/>
            <a:ext cx="335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  <a:buNone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Съева дупка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6" name="Picture 5" descr="syeva%20dup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362200"/>
            <a:ext cx="58293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Северните</a:t>
            </a:r>
            <a:r>
              <a:rPr lang="bg-BG" sz="2400" dirty="0" smtClean="0">
                <a:latin typeface="Chianti It Win95BT" pitchFamily="34" charset="0"/>
              </a:rPr>
              <a:t> й склонове са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полегати</a:t>
            </a:r>
            <a:r>
              <a:rPr lang="bg-BG" sz="2400" dirty="0" smtClean="0">
                <a:latin typeface="Chianti It Win95BT" pitchFamily="34" charset="0"/>
              </a:rPr>
              <a:t>, а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южните-стръмни и труднопроходими</a:t>
            </a:r>
            <a:r>
              <a:rPr lang="en-US" sz="2400" dirty="0" smtClean="0">
                <a:latin typeface="Chianti It Win95BT" pitchFamily="34" charset="0"/>
              </a:rPr>
              <a:t> </a:t>
            </a:r>
            <a:r>
              <a:rPr lang="bg-BG" sz="2400" dirty="0" smtClean="0">
                <a:latin typeface="Chianti It Win95BT" pitchFamily="34" charset="0"/>
              </a:rPr>
              <a:t>и се спускат към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Задбалканските котловини</a:t>
            </a:r>
            <a:endParaRPr lang="bg-BG" sz="2400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4191000"/>
            <a:ext cx="8686800" cy="1295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Планината е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естествена преграда за студените  ветрове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от север  и североизток.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Това обуславя по-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топлото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време в южните части на България и по-студеното 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-  в Северна България.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1" name="Picture 10" descr="musala_vall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2209800"/>
            <a:ext cx="2590800" cy="1943100"/>
          </a:xfrm>
          <a:prstGeom prst="rect">
            <a:avLst/>
          </a:prstGeom>
        </p:spPr>
      </p:pic>
      <p:pic>
        <p:nvPicPr>
          <p:cNvPr id="12" name="Picture 11" descr="untitled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2514600"/>
            <a:ext cx="2019300" cy="151447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219200"/>
            <a:ext cx="8686800" cy="960437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От нея водят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началото си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дунавските притоци: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Лом, Огоста, Вит, Осъм, Янтра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8600" y="2209800"/>
            <a:ext cx="4419600" cy="960437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Оттук 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извира р.Тунджа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, която напуска границите на България и  се влива в Егейско море.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648200" y="4800600"/>
            <a:ext cx="4495800" cy="960437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</a:pPr>
            <a:r>
              <a:rPr lang="bg-BG" sz="3100" dirty="0" smtClean="0">
                <a:solidFill>
                  <a:srgbClr val="002060"/>
                </a:solidFill>
                <a:latin typeface="Chianti It Win95BT" pitchFamily="34" charset="0"/>
              </a:rPr>
              <a:t>Р.Камчия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r>
              <a:rPr lang="bg-BG" sz="3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потича 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от Балкана</a:t>
            </a:r>
            <a:r>
              <a:rPr lang="bg-BG" sz="3200" dirty="0" smtClean="0">
                <a:solidFill>
                  <a:schemeClr val="tx2"/>
                </a:solidFill>
                <a:latin typeface="Chianti It Win95BT" pitchFamily="34" charset="0"/>
              </a:rPr>
              <a:t> и се влива в Черно море.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2" name="Picture 11" descr="Тундж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209800"/>
            <a:ext cx="2743200" cy="2057400"/>
          </a:xfrm>
          <a:prstGeom prst="rect">
            <a:avLst/>
          </a:prstGeom>
        </p:spPr>
      </p:pic>
      <p:pic>
        <p:nvPicPr>
          <p:cNvPr id="14" name="Picture 13" descr="3153_m2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997072"/>
            <a:ext cx="3048000" cy="2279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752600"/>
            <a:ext cx="8686800" cy="960437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По високите части на планината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се срещат иглолистни гори от  смърч, а в по-ниските преобладават букови и дъбови гори.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11" name="Picture 10" descr="0012452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743200"/>
            <a:ext cx="2438400" cy="1828800"/>
          </a:xfrm>
          <a:prstGeom prst="rect">
            <a:avLst/>
          </a:prstGeom>
        </p:spPr>
      </p:pic>
      <p:pic>
        <p:nvPicPr>
          <p:cNvPr id="12" name="Picture 11" descr="141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2819399"/>
            <a:ext cx="2819399" cy="1888997"/>
          </a:xfrm>
          <a:prstGeom prst="rect">
            <a:avLst/>
          </a:prstGeom>
        </p:spPr>
      </p:pic>
      <p:pic>
        <p:nvPicPr>
          <p:cNvPr id="14" name="Picture 13" descr="Halkata_Karandila_0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3400" y="4876800"/>
            <a:ext cx="24384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2400" y="1143000"/>
            <a:ext cx="8686800" cy="96043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</a:pP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Богат е животинския свят на Стара планина- елени, сърни, диви кози,мечки, вълци, лисици.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5" name="Picture 14" descr="69eb5357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1200" y="4038600"/>
            <a:ext cx="2209800" cy="1657350"/>
          </a:xfrm>
          <a:prstGeom prst="rect">
            <a:avLst/>
          </a:prstGeom>
        </p:spPr>
      </p:pic>
      <p:pic>
        <p:nvPicPr>
          <p:cNvPr id="16" name="Picture 15" descr="42aab755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2550"/>
            <a:ext cx="2057400" cy="1543050"/>
          </a:xfrm>
          <a:prstGeom prst="rect">
            <a:avLst/>
          </a:prstGeom>
        </p:spPr>
      </p:pic>
      <p:pic>
        <p:nvPicPr>
          <p:cNvPr id="17" name="Picture 16" descr="12230489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819400"/>
            <a:ext cx="2146150" cy="1600200"/>
          </a:xfrm>
          <a:prstGeom prst="rect">
            <a:avLst/>
          </a:prstGeom>
        </p:spPr>
      </p:pic>
      <p:pic>
        <p:nvPicPr>
          <p:cNvPr id="19" name="Picture 18" descr="CA5G5O0CCATL8R3ECAV1NBGMCAQIDOZICA235F50CABGYXIOCAM06UF4CA71953TCASR0NWGCA6PKVB6CAJKR3URCA8WKF9RCAPI48WGCA9DINX0CA9WJ547CAXD274QCARGZQKBCAPOU8WKCAPBNFN4CADQ4M9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6200" y="4800600"/>
            <a:ext cx="2527300" cy="1895475"/>
          </a:xfrm>
          <a:prstGeom prst="rect">
            <a:avLst/>
          </a:prstGeom>
        </p:spPr>
      </p:pic>
      <p:pic>
        <p:nvPicPr>
          <p:cNvPr id="20" name="Picture 19" descr="de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2133600"/>
            <a:ext cx="2216969" cy="1590675"/>
          </a:xfrm>
          <a:prstGeom prst="rect">
            <a:avLst/>
          </a:prstGeom>
        </p:spPr>
      </p:pic>
      <p:pic>
        <p:nvPicPr>
          <p:cNvPr id="21" name="Picture 20" descr="Diva_koza_Rupicarpa_rupicarpa_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9800" y="1828800"/>
            <a:ext cx="2552700" cy="170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2057400"/>
            <a:ext cx="8686800" cy="1295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Природните й богатства за послужили за развитие на много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занаяти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: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резбарство, грънчарство, медникарство, тъкачество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и др.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8600" y="3505200"/>
            <a:ext cx="8686800" cy="960437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Прочути са майсторите от: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Троян, Трявна, Чипровци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7" descr="chiprovtsi-karpets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4648200"/>
            <a:ext cx="2057400" cy="1631188"/>
          </a:xfrm>
          <a:prstGeom prst="rect">
            <a:avLst/>
          </a:prstGeom>
        </p:spPr>
      </p:pic>
      <p:pic>
        <p:nvPicPr>
          <p:cNvPr id="9" name="Picture 8" descr="triavna_k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4343400"/>
            <a:ext cx="1600200" cy="2405463"/>
          </a:xfrm>
          <a:prstGeom prst="rect">
            <a:avLst/>
          </a:prstGeom>
        </p:spPr>
      </p:pic>
      <p:pic>
        <p:nvPicPr>
          <p:cNvPr id="10" name="Picture 9" descr="photo_5095_pic_25006_bi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4191000"/>
            <a:ext cx="1676400" cy="2514600"/>
          </a:xfrm>
          <a:prstGeom prst="rect">
            <a:avLst/>
          </a:prstGeom>
        </p:spPr>
      </p:pic>
      <p:pic>
        <p:nvPicPr>
          <p:cNvPr id="11" name="Picture 10" descr="10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4572000"/>
            <a:ext cx="2561997" cy="20288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960437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Главните</a:t>
            </a:r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 проходи </a:t>
            </a:r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в планината са: </a:t>
            </a:r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Петрохан, Витиня, Троянски, Златишки, Шипченски, Вратник</a:t>
            </a:r>
            <a:endParaRPr lang="bg-BG" sz="2800" dirty="0">
              <a:latin typeface="Chianti It Win95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Велико Търново 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–разположен в северното подножие на Стара планина, стара българска столица. Разпростира се  на трите хълма –Царевец, Трапезица, Света Гора</a:t>
            </a:r>
            <a:endParaRPr lang="bg-BG" sz="2400" dirty="0"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-533400" y="3810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4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 в Старопланинската област</a:t>
            </a:r>
            <a:endParaRPr kumimoji="0" lang="bg-BG" sz="44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13" name="Picture 12" descr="trans_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000" y="3581400"/>
            <a:ext cx="5207000" cy="3124200"/>
          </a:xfrm>
          <a:prstGeom prst="rect">
            <a:avLst/>
          </a:prstGeom>
        </p:spPr>
      </p:pic>
      <p:pic>
        <p:nvPicPr>
          <p:cNvPr id="14" name="Picture 13" descr="hom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819400"/>
            <a:ext cx="3810000" cy="2857500"/>
          </a:xfrm>
          <a:prstGeom prst="rect">
            <a:avLst/>
          </a:prstGeom>
        </p:spPr>
      </p:pic>
      <p:pic>
        <p:nvPicPr>
          <p:cNvPr id="15" name="Picture 14" descr="5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48400" y="2514600"/>
            <a:ext cx="24384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7" name="Picture 6" descr="250px-Vratza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3276600"/>
            <a:ext cx="2895600" cy="2177491"/>
          </a:xfrm>
          <a:prstGeom prst="rect">
            <a:avLst/>
          </a:prstGeom>
        </p:spPr>
      </p:pic>
      <p:pic>
        <p:nvPicPr>
          <p:cNvPr id="9" name="Picture 8" descr="250px-Vratsa_Hristo_Botev_Monumen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3810000"/>
            <a:ext cx="2819400" cy="212018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1219200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Враца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- най-големият град в Предбалкана.Разположен е до красивия планински проход Вратцата, откъдето е получил и мето си. Във Врачанския Балкан е  загинал поетът революционер Христо Ботев</a:t>
            </a:r>
            <a:endParaRPr lang="bg-BG" sz="2400" dirty="0">
              <a:latin typeface="Chianti It Win95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Габрово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 - в него се намира единственият в България музей на открито- “Етъра”, музеят на смеха.В него е открито и първото новобългарско училще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(1835 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г.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)</a:t>
            </a:r>
            <a:endParaRPr lang="bg-BG" sz="2400" dirty="0"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8" name="Picture 7" descr="5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3352800"/>
            <a:ext cx="3352800" cy="2514600"/>
          </a:xfrm>
          <a:prstGeom prst="rect">
            <a:avLst/>
          </a:prstGeom>
        </p:spPr>
      </p:pic>
      <p:pic>
        <p:nvPicPr>
          <p:cNvPr id="10" name="Picture 9" descr="5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57800" y="3048000"/>
            <a:ext cx="2286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686800" cy="960437"/>
          </a:xfrm>
        </p:spPr>
        <p:txBody>
          <a:bodyPr>
            <a:normAutofit fontScale="77500" lnSpcReduction="20000"/>
          </a:bodyPr>
          <a:lstStyle/>
          <a:p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Национален парк “Централен Балкан</a:t>
            </a:r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” - пази най-обширната естествена букова гора в Европа. Над 20 вида от растенията в него не се срещат никъде по света.</a:t>
            </a:r>
            <a:endParaRPr lang="bg-BG" sz="2800" dirty="0"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Природни забележителности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191000"/>
            <a:ext cx="8686800" cy="960437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Резерват  “Стенето” 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–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в него могат да се видят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пропасти, пещери, водопади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  <a:ea typeface="+mn-ea"/>
              <a:cs typeface="+mn-cs"/>
            </a:endParaRPr>
          </a:p>
        </p:txBody>
      </p:sp>
      <p:pic>
        <p:nvPicPr>
          <p:cNvPr id="9" name="Picture 8" descr="0936_sma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4343400"/>
            <a:ext cx="1516380" cy="2286000"/>
          </a:xfrm>
          <a:prstGeom prst="rect">
            <a:avLst/>
          </a:prstGeom>
        </p:spPr>
      </p:pic>
      <p:pic>
        <p:nvPicPr>
          <p:cNvPr id="10" name="Picture 9" descr="099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4876800"/>
            <a:ext cx="2778722" cy="1847850"/>
          </a:xfrm>
          <a:prstGeom prst="rect">
            <a:avLst/>
          </a:prstGeom>
        </p:spPr>
      </p:pic>
      <p:pic>
        <p:nvPicPr>
          <p:cNvPr id="12" name="Picture 11" descr="Orchis_simi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0" y="2286000"/>
            <a:ext cx="1287699" cy="1630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8686800" cy="960437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Красивите места в планината приканват много туристи за отдих и спорт през цялата година</a:t>
            </a:r>
            <a:endParaRPr lang="bg-BG" sz="2800" dirty="0"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Хижи и почивни домове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15" name="Picture 14" descr="200707011325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209800"/>
            <a:ext cx="3048000" cy="2282456"/>
          </a:xfrm>
          <a:prstGeom prst="rect">
            <a:avLst/>
          </a:prstGeom>
        </p:spPr>
      </p:pic>
      <p:pic>
        <p:nvPicPr>
          <p:cNvPr id="16" name="Picture 15" descr="dermen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2895600"/>
            <a:ext cx="4038600" cy="3033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Да обобщим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33400" y="1752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Старопланинската</a:t>
            </a:r>
            <a:r>
              <a:rPr kumimoji="0" lang="bg-BG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област включва Предбалкана  и Стара планина.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667000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Природните богатства са послужили за развитие на много заняти и за построяване на  заводи за машини, химични продукти, пластмаси, мебели.</a:t>
            </a:r>
            <a:endParaRPr lang="bg-BG" sz="24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381000" y="4038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Естествената природа е запазена в паркове  и</a:t>
            </a:r>
            <a:r>
              <a:rPr kumimoji="0" lang="bg-BG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резервати и е естествено богатство на България и Европа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0" y="32004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0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Христина Димитрова</a:t>
            </a:r>
            <a:br>
              <a:rPr lang="bg-BG" sz="40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</a:br>
            <a: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НУ “Захари Стоянов”</a:t>
            </a:r>
            <a:b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</a:br>
            <a: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гр. Любимец</a:t>
            </a:r>
            <a:endParaRPr kumimoji="0" lang="bg-BG" sz="40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9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15889" y="5141908"/>
            <a:ext cx="1831981" cy="16002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340</TotalTime>
  <Words>484</Words>
  <Application>Microsoft Office PowerPoint</Application>
  <PresentationFormat>On-screen Show (4:3)</PresentationFormat>
  <Paragraphs>57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Trek</vt:lpstr>
      <vt:lpstr>Човекът и обществото   ІV клас </vt:lpstr>
      <vt:lpstr>Старопланинската област се простира: </vt:lpstr>
      <vt:lpstr>Предбалкан </vt:lpstr>
      <vt:lpstr>Предбалкан</vt:lpstr>
      <vt:lpstr>В Предбалкана се намират едни от най-красивите пещери </vt:lpstr>
      <vt:lpstr>Slide 6</vt:lpstr>
      <vt:lpstr>Пещери </vt:lpstr>
      <vt:lpstr>Стара планина</vt:lpstr>
      <vt:lpstr>Стара планина</vt:lpstr>
      <vt:lpstr>Slide 10</vt:lpstr>
      <vt:lpstr>Slide 11</vt:lpstr>
      <vt:lpstr>Стара планина</vt:lpstr>
      <vt:lpstr>Градове в Старопланинската област</vt:lpstr>
      <vt:lpstr>Градове</vt:lpstr>
      <vt:lpstr>Градове</vt:lpstr>
      <vt:lpstr>Природни забележителности</vt:lpstr>
      <vt:lpstr>Хижи и почивни домове</vt:lpstr>
      <vt:lpstr>Да обобщим </vt:lpstr>
      <vt:lpstr>Христина Димитрова НУ “Захари Стоянов” гр. Любимец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Човекът и обществото   ІV клас </dc:title>
  <dc:creator>USER</dc:creator>
  <cp:lastModifiedBy>USER</cp:lastModifiedBy>
  <cp:revision>68</cp:revision>
  <dcterms:created xsi:type="dcterms:W3CDTF">2008-10-14T17:02:49Z</dcterms:created>
  <dcterms:modified xsi:type="dcterms:W3CDTF">2008-10-17T10:07:26Z</dcterms:modified>
</cp:coreProperties>
</file>