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6" r:id="rId10"/>
    <p:sldId id="278" r:id="rId11"/>
    <p:sldId id="280" r:id="rId12"/>
    <p:sldId id="281" r:id="rId13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DE31A-65B5-43B1-A23A-808132A1C822}" type="datetimeFigureOut">
              <a:rPr lang="bg-BG" smtClean="0"/>
              <a:pPr/>
              <a:t>02.12.2009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FF58E-A2C9-4764-919F-5F7673CE4B23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user\My Documents\Картина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928688"/>
            <a:ext cx="6400800" cy="524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user\My Documents\Картина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4714875"/>
            <a:ext cx="2924175" cy="14398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09018">
            <a:off x="6020818" y="3328026"/>
            <a:ext cx="2276475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1538" y="3429000"/>
            <a:ext cx="6172200" cy="25003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bg-BG" sz="54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Образуване</a:t>
            </a:r>
            <a:r>
              <a:rPr lang="bg-BG" sz="5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на </a:t>
            </a:r>
            <a:r>
              <a:rPr lang="bg-BG" sz="54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думите</a:t>
            </a:r>
            <a:endParaRPr lang="bg-BG" sz="5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6" descr="C:\Documents and Settings\user\My Documents\My Pictures\9189ddcdf7d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09018">
            <a:off x="6235132" y="2185017"/>
            <a:ext cx="2276475" cy="212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29322" y="1928802"/>
            <a:ext cx="2357454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корен на думата.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71500" y="785813"/>
            <a:ext cx="5072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000">
                <a:latin typeface="Century Schoolbook" pitchFamily="18" charset="0"/>
              </a:rPr>
              <a:t>Думи с обща част  и сходно значение са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43570" y="785794"/>
            <a:ext cx="1928826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сродни думи.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42938" y="1928813"/>
            <a:ext cx="5429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000">
                <a:latin typeface="Century Schoolbook" pitchFamily="18" charset="0"/>
              </a:rPr>
              <a:t>Общата част на сродните думи се нарича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42938" y="3071813"/>
            <a:ext cx="6500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000">
                <a:latin typeface="Century Schoolbook" pitchFamily="18" charset="0"/>
              </a:rPr>
              <a:t>Част от думата, която стои пред корена, се нарича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43636" y="4071942"/>
            <a:ext cx="171451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наставка.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29454" y="3071810"/>
            <a:ext cx="171451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представка.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14375" y="4071938"/>
            <a:ext cx="5357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000">
                <a:latin typeface="Century Schoolbook" pitchFamily="18" charset="0"/>
              </a:rPr>
              <a:t>Частта, която стои след корена, се нарича</a:t>
            </a:r>
          </a:p>
        </p:txBody>
      </p:sp>
      <p:pic>
        <p:nvPicPr>
          <p:cNvPr id="10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09018">
            <a:off x="2920016" y="5090473"/>
            <a:ext cx="2627045" cy="1945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2214554"/>
            <a:ext cx="1643074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представка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71802" y="2214554"/>
            <a:ext cx="1214446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корен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43504" y="2214554"/>
            <a:ext cx="135732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dirty="0"/>
              <a:t>наставка</a:t>
            </a:r>
          </a:p>
        </p:txBody>
      </p:sp>
      <p:sp>
        <p:nvSpPr>
          <p:cNvPr id="6" name="Left Brace 5"/>
          <p:cNvSpPr/>
          <p:nvPr/>
        </p:nvSpPr>
        <p:spPr>
          <a:xfrm rot="5400000" flipH="1">
            <a:off x="3429000" y="785813"/>
            <a:ext cx="785813" cy="4643437"/>
          </a:xfrm>
          <a:prstGeom prst="leftBrace">
            <a:avLst>
              <a:gd name="adj1" fmla="val 8333"/>
              <a:gd name="adj2" fmla="val 4972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bg-BG"/>
          </a:p>
        </p:txBody>
      </p:sp>
      <p:sp>
        <p:nvSpPr>
          <p:cNvPr id="7" name="TextBox 6"/>
          <p:cNvSpPr txBox="1"/>
          <p:nvPr/>
        </p:nvSpPr>
        <p:spPr>
          <a:xfrm>
            <a:off x="2071670" y="3714752"/>
            <a:ext cx="3643338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3200" dirty="0"/>
              <a:t>словообразуващи</a:t>
            </a:r>
          </a:p>
        </p:txBody>
      </p:sp>
      <p:pic>
        <p:nvPicPr>
          <p:cNvPr id="8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09018">
            <a:off x="6235133" y="4476122"/>
            <a:ext cx="2276475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Documents and Settings\user\My Documents\My Pictures\Копие от aa4e27cc6cd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63"/>
            <a:ext cx="3856038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авоъгълник 6"/>
          <p:cNvSpPr/>
          <p:nvPr/>
        </p:nvSpPr>
        <p:spPr>
          <a:xfrm>
            <a:off x="2571736" y="4357694"/>
            <a:ext cx="85151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уча</a:t>
            </a:r>
          </a:p>
        </p:txBody>
      </p:sp>
      <p:sp>
        <p:nvSpPr>
          <p:cNvPr id="9" name="Правоъгълник 8"/>
          <p:cNvSpPr/>
          <p:nvPr/>
        </p:nvSpPr>
        <p:spPr>
          <a:xfrm>
            <a:off x="4714876" y="4357694"/>
            <a:ext cx="63190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уч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Правоъгълник 10"/>
          <p:cNvSpPr/>
          <p:nvPr/>
        </p:nvSpPr>
        <p:spPr>
          <a:xfrm>
            <a:off x="5500694" y="4929198"/>
            <a:ext cx="84670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тел</a:t>
            </a:r>
          </a:p>
        </p:txBody>
      </p:sp>
      <p:sp>
        <p:nvSpPr>
          <p:cNvPr id="13" name="Правоъгълник 12"/>
          <p:cNvSpPr/>
          <p:nvPr/>
        </p:nvSpPr>
        <p:spPr>
          <a:xfrm>
            <a:off x="4786314" y="5929330"/>
            <a:ext cx="63190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уч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Текстово поле 13"/>
          <p:cNvSpPr txBox="1"/>
          <p:nvPr/>
        </p:nvSpPr>
        <p:spPr>
          <a:xfrm>
            <a:off x="142875" y="285750"/>
            <a:ext cx="9001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bg-BG" sz="2000" dirty="0">
                <a:latin typeface="+mn-lt"/>
              </a:rPr>
              <a:t>Упр.1   </a:t>
            </a:r>
            <a:r>
              <a:rPr lang="bg-BG" sz="2000" dirty="0">
                <a:latin typeface="+mj-lt"/>
              </a:rPr>
              <a:t>С помощта  на  наставките  образувайте  от  </a:t>
            </a:r>
            <a:r>
              <a:rPr lang="bg-BG" sz="2000" b="1" dirty="0" smtClean="0">
                <a:latin typeface="+mj-lt"/>
              </a:rPr>
              <a:t>глаголите-</a:t>
            </a:r>
            <a:endParaRPr lang="bg-BG" sz="2000" dirty="0">
              <a:latin typeface="+mj-lt"/>
            </a:endParaRPr>
          </a:p>
          <a:p>
            <a:pPr>
              <a:defRPr/>
            </a:pPr>
            <a:r>
              <a:rPr lang="bg-BG" sz="2000" dirty="0">
                <a:latin typeface="+mj-lt"/>
              </a:rPr>
              <a:t>              </a:t>
            </a:r>
            <a:r>
              <a:rPr lang="bg-BG" sz="2000" b="1" dirty="0">
                <a:latin typeface="+mj-lt"/>
              </a:rPr>
              <a:t>съществителни имена</a:t>
            </a:r>
            <a:r>
              <a:rPr lang="bg-BG" sz="2000" dirty="0">
                <a:latin typeface="+mj-lt"/>
              </a:rPr>
              <a:t>. Коя е общата  има  част?</a:t>
            </a:r>
          </a:p>
        </p:txBody>
      </p:sp>
      <p:sp>
        <p:nvSpPr>
          <p:cNvPr id="15" name="Изнесено означение със стрелка наляво 14"/>
          <p:cNvSpPr/>
          <p:nvPr/>
        </p:nvSpPr>
        <p:spPr>
          <a:xfrm>
            <a:off x="4429124" y="857232"/>
            <a:ext cx="4000528" cy="4286280"/>
          </a:xfrm>
          <a:prstGeom prst="leftArrowCallou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r">
              <a:rot lat="0" lon="0" rev="0"/>
            </a:lightRig>
          </a:scene3d>
          <a:sp3d extrusionH="38100" prstMaterial="clear">
            <a:bevelB prst="softRound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 sz="28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105" name="Текстово поле 15"/>
          <p:cNvSpPr txBox="1">
            <a:spLocks noChangeArrowheads="1"/>
          </p:cNvSpPr>
          <p:nvPr/>
        </p:nvSpPr>
        <p:spPr bwMode="auto">
          <a:xfrm rot="-645040">
            <a:off x="5746750" y="1849438"/>
            <a:ext cx="10112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800">
                <a:solidFill>
                  <a:schemeClr val="bg1"/>
                </a:solidFill>
              </a:rPr>
              <a:t>-ник  - тел</a:t>
            </a:r>
          </a:p>
          <a:p>
            <a:r>
              <a:rPr lang="bg-BG" sz="2800">
                <a:solidFill>
                  <a:schemeClr val="bg1"/>
                </a:solidFill>
              </a:rPr>
              <a:t>- ар</a:t>
            </a:r>
          </a:p>
        </p:txBody>
      </p:sp>
      <p:sp>
        <p:nvSpPr>
          <p:cNvPr id="4106" name="Текстово поле 16"/>
          <p:cNvSpPr txBox="1">
            <a:spLocks noChangeArrowheads="1"/>
          </p:cNvSpPr>
          <p:nvPr/>
        </p:nvSpPr>
        <p:spPr bwMode="auto">
          <a:xfrm rot="-645040">
            <a:off x="6675438" y="2349500"/>
            <a:ext cx="10112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 ир  </a:t>
            </a:r>
          </a:p>
          <a:p>
            <a:r>
              <a:rPr lang="bg-BG" sz="2800">
                <a:solidFill>
                  <a:schemeClr val="bg1"/>
                </a:solidFill>
              </a:rPr>
              <a:t>- еж</a:t>
            </a:r>
          </a:p>
          <a:p>
            <a:r>
              <a:rPr lang="bg-BG" sz="2800">
                <a:solidFill>
                  <a:schemeClr val="bg1"/>
                </a:solidFill>
              </a:rPr>
              <a:t>- ец</a:t>
            </a:r>
          </a:p>
        </p:txBody>
      </p:sp>
      <p:sp>
        <p:nvSpPr>
          <p:cNvPr id="4107" name="Текстово поле 17"/>
          <p:cNvSpPr txBox="1">
            <a:spLocks noChangeArrowheads="1"/>
          </p:cNvSpPr>
          <p:nvPr/>
        </p:nvSpPr>
        <p:spPr bwMode="auto">
          <a:xfrm rot="-645040">
            <a:off x="7534275" y="2579688"/>
            <a:ext cx="8413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ач  - ка</a:t>
            </a:r>
          </a:p>
          <a:p>
            <a:r>
              <a:rPr lang="bg-BG" sz="2800">
                <a:solidFill>
                  <a:schemeClr val="bg1"/>
                </a:solidFill>
              </a:rPr>
              <a:t>- ен</a:t>
            </a:r>
          </a:p>
        </p:txBody>
      </p:sp>
      <p:sp>
        <p:nvSpPr>
          <p:cNvPr id="16" name="Овал 15"/>
          <p:cNvSpPr/>
          <p:nvPr/>
        </p:nvSpPr>
        <p:spPr>
          <a:xfrm rot="21077571">
            <a:off x="5638800" y="1930400"/>
            <a:ext cx="873125" cy="433388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 b="1" dirty="0"/>
          </a:p>
        </p:txBody>
      </p:sp>
      <p:sp>
        <p:nvSpPr>
          <p:cNvPr id="17" name="Овал 16"/>
          <p:cNvSpPr/>
          <p:nvPr/>
        </p:nvSpPr>
        <p:spPr>
          <a:xfrm rot="20932716">
            <a:off x="5845175" y="2344738"/>
            <a:ext cx="931863" cy="446087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8" name="Овал 17"/>
          <p:cNvSpPr/>
          <p:nvPr/>
        </p:nvSpPr>
        <p:spPr>
          <a:xfrm rot="20631957">
            <a:off x="7624763" y="3481388"/>
            <a:ext cx="809625" cy="471487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9" name="Овал 18"/>
          <p:cNvSpPr/>
          <p:nvPr/>
        </p:nvSpPr>
        <p:spPr>
          <a:xfrm rot="20631957">
            <a:off x="7550150" y="3032125"/>
            <a:ext cx="809625" cy="471488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21" name="Правоъгълник 20"/>
          <p:cNvSpPr/>
          <p:nvPr/>
        </p:nvSpPr>
        <p:spPr>
          <a:xfrm>
            <a:off x="6143636" y="5429264"/>
            <a:ext cx="60304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ка</a:t>
            </a:r>
            <a:endParaRPr lang="bg-BG" sz="2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Правоъгълник 21"/>
          <p:cNvSpPr/>
          <p:nvPr/>
        </p:nvSpPr>
        <p:spPr>
          <a:xfrm>
            <a:off x="5429256" y="4357694"/>
            <a:ext cx="85953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ник</a:t>
            </a:r>
            <a:endParaRPr lang="bg-BG" sz="2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Правоъгълник 22"/>
          <p:cNvSpPr/>
          <p:nvPr/>
        </p:nvSpPr>
        <p:spPr>
          <a:xfrm>
            <a:off x="5214942" y="4357694"/>
            <a:ext cx="404278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е</a:t>
            </a:r>
          </a:p>
        </p:txBody>
      </p:sp>
      <p:sp>
        <p:nvSpPr>
          <p:cNvPr id="24" name="Правоъгълник 23"/>
          <p:cNvSpPr/>
          <p:nvPr/>
        </p:nvSpPr>
        <p:spPr>
          <a:xfrm>
            <a:off x="5214942" y="4357694"/>
            <a:ext cx="3571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</a:t>
            </a:r>
          </a:p>
        </p:txBody>
      </p:sp>
      <p:sp>
        <p:nvSpPr>
          <p:cNvPr id="25" name="Правоъгълник 24"/>
          <p:cNvSpPr/>
          <p:nvPr/>
        </p:nvSpPr>
        <p:spPr>
          <a:xfrm>
            <a:off x="4786314" y="4929198"/>
            <a:ext cx="63190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уч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6" name="Правоъгълник 25"/>
          <p:cNvSpPr/>
          <p:nvPr/>
        </p:nvSpPr>
        <p:spPr>
          <a:xfrm>
            <a:off x="5214942" y="4929198"/>
            <a:ext cx="43815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</a:t>
            </a:r>
          </a:p>
        </p:txBody>
      </p:sp>
      <p:sp>
        <p:nvSpPr>
          <p:cNvPr id="27" name="Правоъгълник 26"/>
          <p:cNvSpPr/>
          <p:nvPr/>
        </p:nvSpPr>
        <p:spPr>
          <a:xfrm>
            <a:off x="5286380" y="4929198"/>
            <a:ext cx="3571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</a:t>
            </a:r>
          </a:p>
        </p:txBody>
      </p:sp>
      <p:sp>
        <p:nvSpPr>
          <p:cNvPr id="28" name="Правоъгълник 27"/>
          <p:cNvSpPr/>
          <p:nvPr/>
        </p:nvSpPr>
        <p:spPr>
          <a:xfrm>
            <a:off x="4786314" y="5429264"/>
            <a:ext cx="63190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уч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9" name="Правоъгълник 28"/>
          <p:cNvSpPr/>
          <p:nvPr/>
        </p:nvSpPr>
        <p:spPr>
          <a:xfrm>
            <a:off x="5214942" y="5429264"/>
            <a:ext cx="43815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</a:t>
            </a:r>
          </a:p>
        </p:txBody>
      </p:sp>
      <p:sp>
        <p:nvSpPr>
          <p:cNvPr id="30" name="Правоъгълник 29"/>
          <p:cNvSpPr/>
          <p:nvPr/>
        </p:nvSpPr>
        <p:spPr>
          <a:xfrm>
            <a:off x="5286380" y="5429264"/>
            <a:ext cx="35719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</a:t>
            </a:r>
          </a:p>
        </p:txBody>
      </p:sp>
      <p:sp>
        <p:nvSpPr>
          <p:cNvPr id="31" name="Правоъгълник 30"/>
          <p:cNvSpPr/>
          <p:nvPr/>
        </p:nvSpPr>
        <p:spPr>
          <a:xfrm>
            <a:off x="5500694" y="5429264"/>
            <a:ext cx="84670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тел</a:t>
            </a:r>
          </a:p>
        </p:txBody>
      </p:sp>
      <p:sp>
        <p:nvSpPr>
          <p:cNvPr id="32" name="Правоъгълник 31"/>
          <p:cNvSpPr/>
          <p:nvPr/>
        </p:nvSpPr>
        <p:spPr>
          <a:xfrm>
            <a:off x="5286380" y="5929330"/>
            <a:ext cx="63991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ен</a:t>
            </a:r>
            <a:endParaRPr lang="bg-BG" sz="2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3" name="Правоъгълник 32"/>
          <p:cNvSpPr/>
          <p:nvPr/>
        </p:nvSpPr>
        <p:spPr>
          <a:xfrm>
            <a:off x="5286380" y="5929330"/>
            <a:ext cx="40427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"/>
                            </p:stCondLst>
                            <p:childTnLst>
                              <p:par>
                                <p:cTn id="1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"/>
                            </p:stCondLst>
                            <p:childTnLst>
                              <p:par>
                                <p:cTn id="1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  <p:bldP spid="16" grpId="0" animBg="1"/>
      <p:bldP spid="17" grpId="0" animBg="1"/>
      <p:bldP spid="17" grpId="1" animBg="1"/>
      <p:bldP spid="18" grpId="0" animBg="1"/>
      <p:bldP spid="19" grpId="0" animBg="1"/>
      <p:bldP spid="22" grpId="0"/>
      <p:bldP spid="23" grpId="0"/>
      <p:bldP spid="24" grpId="0"/>
      <p:bldP spid="24" grpId="1"/>
      <p:bldP spid="25" grpId="0"/>
      <p:bldP spid="26" grpId="0"/>
      <p:bldP spid="26" grpId="1"/>
      <p:bldP spid="27" grpId="0"/>
      <p:bldP spid="28" grpId="0"/>
      <p:bldP spid="29" grpId="0"/>
      <p:bldP spid="29" grpId="1"/>
      <p:bldP spid="30" grpId="0"/>
      <p:bldP spid="33" grpId="0"/>
      <p:bldP spid="3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Documents and Settings\user\My Documents\My Pictures\Копие от aa4e27cc6cd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63"/>
            <a:ext cx="3856038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авоъгълник 6"/>
          <p:cNvSpPr/>
          <p:nvPr/>
        </p:nvSpPr>
        <p:spPr>
          <a:xfrm>
            <a:off x="2357422" y="4357694"/>
            <a:ext cx="110325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нося</a:t>
            </a:r>
          </a:p>
        </p:txBody>
      </p:sp>
      <p:sp>
        <p:nvSpPr>
          <p:cNvPr id="8" name="Правоъгълник 7"/>
          <p:cNvSpPr/>
          <p:nvPr/>
        </p:nvSpPr>
        <p:spPr>
          <a:xfrm>
            <a:off x="5786446" y="4286256"/>
            <a:ext cx="41389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я</a:t>
            </a:r>
          </a:p>
        </p:txBody>
      </p:sp>
      <p:sp>
        <p:nvSpPr>
          <p:cNvPr id="9" name="Правоъгълник 8"/>
          <p:cNvSpPr/>
          <p:nvPr/>
        </p:nvSpPr>
        <p:spPr>
          <a:xfrm>
            <a:off x="6000760" y="4286256"/>
            <a:ext cx="84670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тел</a:t>
            </a:r>
          </a:p>
        </p:txBody>
      </p:sp>
      <p:sp>
        <p:nvSpPr>
          <p:cNvPr id="11" name="Правоъгълник 10"/>
          <p:cNvSpPr/>
          <p:nvPr/>
        </p:nvSpPr>
        <p:spPr>
          <a:xfrm>
            <a:off x="5072066" y="4857760"/>
            <a:ext cx="87402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нос</a:t>
            </a:r>
          </a:p>
        </p:txBody>
      </p:sp>
      <p:sp>
        <p:nvSpPr>
          <p:cNvPr id="15" name="Изнесено означение със стрелка наляво 14"/>
          <p:cNvSpPr/>
          <p:nvPr/>
        </p:nvSpPr>
        <p:spPr>
          <a:xfrm>
            <a:off x="4000496" y="428604"/>
            <a:ext cx="4000528" cy="4286280"/>
          </a:xfrm>
          <a:prstGeom prst="leftArrowCallou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r">
              <a:rot lat="0" lon="0" rev="0"/>
            </a:lightRig>
          </a:scene3d>
          <a:sp3d extrusionH="38100" prstMaterial="clear">
            <a:bevelB prst="softRound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 sz="28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128" name="Текстово поле 15"/>
          <p:cNvSpPr txBox="1">
            <a:spLocks noChangeArrowheads="1"/>
          </p:cNvSpPr>
          <p:nvPr/>
        </p:nvSpPr>
        <p:spPr bwMode="auto">
          <a:xfrm rot="-645040">
            <a:off x="5335588" y="1511300"/>
            <a:ext cx="10112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800">
                <a:solidFill>
                  <a:schemeClr val="bg1"/>
                </a:solidFill>
              </a:rPr>
              <a:t>-ник  - тел</a:t>
            </a:r>
          </a:p>
          <a:p>
            <a:r>
              <a:rPr lang="bg-BG" sz="2800">
                <a:solidFill>
                  <a:schemeClr val="bg1"/>
                </a:solidFill>
              </a:rPr>
              <a:t>- ар</a:t>
            </a:r>
          </a:p>
        </p:txBody>
      </p:sp>
      <p:sp>
        <p:nvSpPr>
          <p:cNvPr id="5129" name="Текстово поле 16"/>
          <p:cNvSpPr txBox="1">
            <a:spLocks noChangeArrowheads="1"/>
          </p:cNvSpPr>
          <p:nvPr/>
        </p:nvSpPr>
        <p:spPr bwMode="auto">
          <a:xfrm rot="-645040">
            <a:off x="6264275" y="1939925"/>
            <a:ext cx="10112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 ир  </a:t>
            </a:r>
          </a:p>
          <a:p>
            <a:r>
              <a:rPr lang="bg-BG" sz="2800">
                <a:solidFill>
                  <a:schemeClr val="bg1"/>
                </a:solidFill>
              </a:rPr>
              <a:t>- еж</a:t>
            </a:r>
          </a:p>
          <a:p>
            <a:r>
              <a:rPr lang="bg-BG" sz="2800">
                <a:solidFill>
                  <a:schemeClr val="bg1"/>
                </a:solidFill>
              </a:rPr>
              <a:t>- ец</a:t>
            </a:r>
          </a:p>
        </p:txBody>
      </p:sp>
      <p:sp>
        <p:nvSpPr>
          <p:cNvPr id="5130" name="Текстово поле 17"/>
          <p:cNvSpPr txBox="1">
            <a:spLocks noChangeArrowheads="1"/>
          </p:cNvSpPr>
          <p:nvPr/>
        </p:nvSpPr>
        <p:spPr bwMode="auto">
          <a:xfrm rot="-645040">
            <a:off x="7194550" y="2138363"/>
            <a:ext cx="8413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ач  - ка</a:t>
            </a:r>
          </a:p>
          <a:p>
            <a:r>
              <a:rPr lang="bg-BG" sz="2800">
                <a:solidFill>
                  <a:schemeClr val="bg1"/>
                </a:solidFill>
              </a:rPr>
              <a:t>- ен</a:t>
            </a:r>
          </a:p>
        </p:txBody>
      </p:sp>
      <p:sp>
        <p:nvSpPr>
          <p:cNvPr id="17" name="Овал 16"/>
          <p:cNvSpPr/>
          <p:nvPr/>
        </p:nvSpPr>
        <p:spPr>
          <a:xfrm rot="21021296">
            <a:off x="5538788" y="1925638"/>
            <a:ext cx="852487" cy="517525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8" name="Овал 17"/>
          <p:cNvSpPr/>
          <p:nvPr/>
        </p:nvSpPr>
        <p:spPr>
          <a:xfrm rot="20671163">
            <a:off x="7124700" y="2166938"/>
            <a:ext cx="785813" cy="504825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6" name="Правоъгълник 15"/>
          <p:cNvSpPr/>
          <p:nvPr/>
        </p:nvSpPr>
        <p:spPr>
          <a:xfrm>
            <a:off x="5072066" y="4286256"/>
            <a:ext cx="87402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нос</a:t>
            </a:r>
          </a:p>
        </p:txBody>
      </p:sp>
      <p:sp>
        <p:nvSpPr>
          <p:cNvPr id="19" name="Правоъгълник 18"/>
          <p:cNvSpPr/>
          <p:nvPr/>
        </p:nvSpPr>
        <p:spPr>
          <a:xfrm>
            <a:off x="5786446" y="4286256"/>
            <a:ext cx="42511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</a:t>
            </a:r>
          </a:p>
        </p:txBody>
      </p:sp>
      <p:sp>
        <p:nvSpPr>
          <p:cNvPr id="20" name="Правоъгълник 19"/>
          <p:cNvSpPr/>
          <p:nvPr/>
        </p:nvSpPr>
        <p:spPr>
          <a:xfrm>
            <a:off x="5786446" y="4857760"/>
            <a:ext cx="62299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ач</a:t>
            </a:r>
            <a:endParaRPr lang="bg-BG" sz="2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Правоъгълник 20"/>
          <p:cNvSpPr/>
          <p:nvPr/>
        </p:nvSpPr>
        <p:spPr>
          <a:xfrm>
            <a:off x="5786446" y="4857760"/>
            <a:ext cx="41389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я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9" grpId="0"/>
      <p:bldP spid="11" grpId="0"/>
      <p:bldP spid="17" grpId="0" animBg="1"/>
      <p:bldP spid="18" grpId="0" animBg="1"/>
      <p:bldP spid="16" grpId="0"/>
      <p:bldP spid="19" grpId="0"/>
      <p:bldP spid="21" grpId="0"/>
      <p:bldP spid="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Documents and Settings\user\My Documents\My Pictures\Копие от aa4e27cc6cd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63"/>
            <a:ext cx="3856038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авоъгълник 6"/>
          <p:cNvSpPr/>
          <p:nvPr/>
        </p:nvSpPr>
        <p:spPr>
          <a:xfrm>
            <a:off x="2357422" y="4214818"/>
            <a:ext cx="127637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грабя</a:t>
            </a:r>
          </a:p>
        </p:txBody>
      </p:sp>
      <p:sp>
        <p:nvSpPr>
          <p:cNvPr id="8" name="Правоъгълник 7"/>
          <p:cNvSpPr/>
          <p:nvPr/>
        </p:nvSpPr>
        <p:spPr>
          <a:xfrm>
            <a:off x="5143504" y="4500570"/>
            <a:ext cx="28575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я</a:t>
            </a:r>
          </a:p>
        </p:txBody>
      </p:sp>
      <p:sp>
        <p:nvSpPr>
          <p:cNvPr id="9" name="Правоъгълник 8"/>
          <p:cNvSpPr/>
          <p:nvPr/>
        </p:nvSpPr>
        <p:spPr>
          <a:xfrm>
            <a:off x="5286380" y="4500570"/>
            <a:ext cx="84670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тел</a:t>
            </a:r>
          </a:p>
        </p:txBody>
      </p:sp>
      <p:sp>
        <p:nvSpPr>
          <p:cNvPr id="15" name="Изнесено означение със стрелка наляво 14"/>
          <p:cNvSpPr/>
          <p:nvPr/>
        </p:nvSpPr>
        <p:spPr>
          <a:xfrm>
            <a:off x="3500430" y="285728"/>
            <a:ext cx="4000528" cy="4286280"/>
          </a:xfrm>
          <a:prstGeom prst="leftArrowCallou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r">
              <a:rot lat="0" lon="0" rev="0"/>
            </a:lightRig>
          </a:scene3d>
          <a:sp3d extrusionH="38100" prstMaterial="clear">
            <a:bevelB prst="softRound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 sz="28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175" name="Текстово поле 15"/>
          <p:cNvSpPr txBox="1">
            <a:spLocks noChangeArrowheads="1"/>
          </p:cNvSpPr>
          <p:nvPr/>
        </p:nvSpPr>
        <p:spPr bwMode="auto">
          <a:xfrm rot="-645040">
            <a:off x="4549775" y="1368425"/>
            <a:ext cx="10112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800">
                <a:solidFill>
                  <a:schemeClr val="bg1"/>
                </a:solidFill>
              </a:rPr>
              <a:t>-ник  - тел</a:t>
            </a:r>
          </a:p>
          <a:p>
            <a:r>
              <a:rPr lang="bg-BG" sz="2800">
                <a:solidFill>
                  <a:schemeClr val="bg1"/>
                </a:solidFill>
              </a:rPr>
              <a:t>- ар</a:t>
            </a:r>
          </a:p>
        </p:txBody>
      </p:sp>
      <p:sp>
        <p:nvSpPr>
          <p:cNvPr id="7176" name="Текстово поле 16"/>
          <p:cNvSpPr txBox="1">
            <a:spLocks noChangeArrowheads="1"/>
          </p:cNvSpPr>
          <p:nvPr/>
        </p:nvSpPr>
        <p:spPr bwMode="auto">
          <a:xfrm rot="-645040">
            <a:off x="5549900" y="1654175"/>
            <a:ext cx="10112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 ир  </a:t>
            </a:r>
          </a:p>
          <a:p>
            <a:r>
              <a:rPr lang="bg-BG" sz="2800">
                <a:solidFill>
                  <a:schemeClr val="bg1"/>
                </a:solidFill>
              </a:rPr>
              <a:t>- еж</a:t>
            </a:r>
          </a:p>
          <a:p>
            <a:r>
              <a:rPr lang="bg-BG" sz="2800">
                <a:solidFill>
                  <a:schemeClr val="bg1"/>
                </a:solidFill>
              </a:rPr>
              <a:t>- ец</a:t>
            </a:r>
          </a:p>
        </p:txBody>
      </p:sp>
      <p:sp>
        <p:nvSpPr>
          <p:cNvPr id="7177" name="Текстово поле 17"/>
          <p:cNvSpPr txBox="1">
            <a:spLocks noChangeArrowheads="1"/>
          </p:cNvSpPr>
          <p:nvPr/>
        </p:nvSpPr>
        <p:spPr bwMode="auto">
          <a:xfrm rot="-645040">
            <a:off x="6551613" y="1995488"/>
            <a:ext cx="8413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ач  - ка</a:t>
            </a:r>
          </a:p>
          <a:p>
            <a:r>
              <a:rPr lang="bg-BG" sz="2800">
                <a:solidFill>
                  <a:schemeClr val="bg1"/>
                </a:solidFill>
              </a:rPr>
              <a:t>- ен</a:t>
            </a:r>
          </a:p>
        </p:txBody>
      </p:sp>
      <p:sp>
        <p:nvSpPr>
          <p:cNvPr id="16" name="Овал 15"/>
          <p:cNvSpPr/>
          <p:nvPr/>
        </p:nvSpPr>
        <p:spPr>
          <a:xfrm rot="20965782">
            <a:off x="4622800" y="1722438"/>
            <a:ext cx="928688" cy="642937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2" name="Правоъгълник 11"/>
          <p:cNvSpPr/>
          <p:nvPr/>
        </p:nvSpPr>
        <p:spPr>
          <a:xfrm>
            <a:off x="4214810" y="4500570"/>
            <a:ext cx="105189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граб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авоъгълник 12"/>
          <p:cNvSpPr/>
          <p:nvPr/>
        </p:nvSpPr>
        <p:spPr>
          <a:xfrm>
            <a:off x="5143504" y="4500570"/>
            <a:ext cx="28575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9" grpId="0"/>
      <p:bldP spid="16" grpId="0" animBg="1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Documents and Settings\user\My Documents\My Pictures\Копие от aa4e27cc6cd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63"/>
            <a:ext cx="3856038" cy="491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авоъгълник 6"/>
          <p:cNvSpPr/>
          <p:nvPr/>
        </p:nvSpPr>
        <p:spPr>
          <a:xfrm>
            <a:off x="1928794" y="4143380"/>
            <a:ext cx="180543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лекувам</a:t>
            </a:r>
          </a:p>
        </p:txBody>
      </p:sp>
      <p:sp>
        <p:nvSpPr>
          <p:cNvPr id="15" name="Изнесено означение със стрелка наляво 14"/>
          <p:cNvSpPr/>
          <p:nvPr/>
        </p:nvSpPr>
        <p:spPr>
          <a:xfrm>
            <a:off x="3500430" y="0"/>
            <a:ext cx="4000528" cy="4286280"/>
          </a:xfrm>
          <a:prstGeom prst="leftArrowCallou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r">
              <a:rot lat="0" lon="0" rev="0"/>
            </a:lightRig>
          </a:scene3d>
          <a:sp3d extrusionH="38100" prstMaterial="clear">
            <a:bevelB prst="softRound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 sz="28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197" name="Текстово поле 15"/>
          <p:cNvSpPr txBox="1">
            <a:spLocks noChangeArrowheads="1"/>
          </p:cNvSpPr>
          <p:nvPr/>
        </p:nvSpPr>
        <p:spPr bwMode="auto">
          <a:xfrm rot="-645040">
            <a:off x="4549775" y="1082675"/>
            <a:ext cx="10112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800">
                <a:solidFill>
                  <a:schemeClr val="bg1"/>
                </a:solidFill>
              </a:rPr>
              <a:t>-ник  - тел</a:t>
            </a:r>
          </a:p>
          <a:p>
            <a:r>
              <a:rPr lang="bg-BG" sz="2800">
                <a:solidFill>
                  <a:schemeClr val="bg1"/>
                </a:solidFill>
              </a:rPr>
              <a:t>- ар</a:t>
            </a:r>
          </a:p>
        </p:txBody>
      </p:sp>
      <p:sp>
        <p:nvSpPr>
          <p:cNvPr id="8198" name="Текстово поле 16"/>
          <p:cNvSpPr txBox="1">
            <a:spLocks noChangeArrowheads="1"/>
          </p:cNvSpPr>
          <p:nvPr/>
        </p:nvSpPr>
        <p:spPr bwMode="auto">
          <a:xfrm rot="-645040">
            <a:off x="5549900" y="1296988"/>
            <a:ext cx="10112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 ир  </a:t>
            </a:r>
          </a:p>
          <a:p>
            <a:r>
              <a:rPr lang="bg-BG" sz="2800">
                <a:solidFill>
                  <a:schemeClr val="bg1"/>
                </a:solidFill>
              </a:rPr>
              <a:t>- еж</a:t>
            </a:r>
          </a:p>
          <a:p>
            <a:r>
              <a:rPr lang="bg-BG" sz="2800">
                <a:solidFill>
                  <a:schemeClr val="bg1"/>
                </a:solidFill>
              </a:rPr>
              <a:t>- ец</a:t>
            </a:r>
          </a:p>
        </p:txBody>
      </p:sp>
      <p:sp>
        <p:nvSpPr>
          <p:cNvPr id="8199" name="Текстово поле 17"/>
          <p:cNvSpPr txBox="1">
            <a:spLocks noChangeArrowheads="1"/>
          </p:cNvSpPr>
          <p:nvPr/>
        </p:nvSpPr>
        <p:spPr bwMode="auto">
          <a:xfrm rot="-645040">
            <a:off x="6551613" y="1638300"/>
            <a:ext cx="8413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bg-BG" sz="2800">
                <a:solidFill>
                  <a:schemeClr val="bg1"/>
                </a:solidFill>
              </a:rPr>
              <a:t>ач  - ка</a:t>
            </a:r>
          </a:p>
          <a:p>
            <a:r>
              <a:rPr lang="bg-BG" sz="2800">
                <a:solidFill>
                  <a:schemeClr val="bg1"/>
                </a:solidFill>
              </a:rPr>
              <a:t>- ен</a:t>
            </a:r>
          </a:p>
        </p:txBody>
      </p:sp>
      <p:sp>
        <p:nvSpPr>
          <p:cNvPr id="17" name="Овал 16"/>
          <p:cNvSpPr/>
          <p:nvPr/>
        </p:nvSpPr>
        <p:spPr>
          <a:xfrm rot="20749335">
            <a:off x="4619625" y="1463675"/>
            <a:ext cx="928688" cy="500063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8" name="Овал 17"/>
          <p:cNvSpPr/>
          <p:nvPr/>
        </p:nvSpPr>
        <p:spPr>
          <a:xfrm rot="20806197">
            <a:off x="4543425" y="1968500"/>
            <a:ext cx="1022350" cy="492125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19" name="Правоъгълник 18"/>
          <p:cNvSpPr/>
          <p:nvPr/>
        </p:nvSpPr>
        <p:spPr>
          <a:xfrm>
            <a:off x="4429124" y="3714752"/>
            <a:ext cx="84516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лек</a:t>
            </a:r>
          </a:p>
        </p:txBody>
      </p:sp>
      <p:sp>
        <p:nvSpPr>
          <p:cNvPr id="16" name="Овал 15"/>
          <p:cNvSpPr/>
          <p:nvPr/>
        </p:nvSpPr>
        <p:spPr>
          <a:xfrm rot="20806197">
            <a:off x="6615113" y="2111375"/>
            <a:ext cx="1022350" cy="492125"/>
          </a:xfrm>
          <a:prstGeom prst="ellipse">
            <a:avLst/>
          </a:prstGeom>
          <a:solidFill>
            <a:schemeClr val="accent1">
              <a:tint val="100000"/>
              <a:alpha val="3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22" name="Правоъгълник 21"/>
          <p:cNvSpPr/>
          <p:nvPr/>
        </p:nvSpPr>
        <p:spPr>
          <a:xfrm>
            <a:off x="5143504" y="3714752"/>
            <a:ext cx="114492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увам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Правоъгълник 22"/>
          <p:cNvSpPr/>
          <p:nvPr/>
        </p:nvSpPr>
        <p:spPr>
          <a:xfrm>
            <a:off x="4429124" y="4214818"/>
            <a:ext cx="84516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лек</a:t>
            </a:r>
          </a:p>
        </p:txBody>
      </p:sp>
      <p:sp>
        <p:nvSpPr>
          <p:cNvPr id="24" name="Правоъгълник 23"/>
          <p:cNvSpPr/>
          <p:nvPr/>
        </p:nvSpPr>
        <p:spPr>
          <a:xfrm>
            <a:off x="5143504" y="4214818"/>
            <a:ext cx="114492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увам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Правоъгълник 24"/>
          <p:cNvSpPr/>
          <p:nvPr/>
        </p:nvSpPr>
        <p:spPr>
          <a:xfrm>
            <a:off x="5143504" y="4214818"/>
            <a:ext cx="64312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ар</a:t>
            </a:r>
          </a:p>
        </p:txBody>
      </p:sp>
      <p:sp>
        <p:nvSpPr>
          <p:cNvPr id="26" name="Правоъгълник 25"/>
          <p:cNvSpPr/>
          <p:nvPr/>
        </p:nvSpPr>
        <p:spPr>
          <a:xfrm>
            <a:off x="4429124" y="4786322"/>
            <a:ext cx="84516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лек</a:t>
            </a:r>
          </a:p>
        </p:txBody>
      </p:sp>
      <p:sp>
        <p:nvSpPr>
          <p:cNvPr id="27" name="Правоъгълник 26"/>
          <p:cNvSpPr/>
          <p:nvPr/>
        </p:nvSpPr>
        <p:spPr>
          <a:xfrm>
            <a:off x="5143504" y="4786322"/>
            <a:ext cx="114492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увам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8" name="Правоъгълник 27"/>
          <p:cNvSpPr/>
          <p:nvPr/>
        </p:nvSpPr>
        <p:spPr>
          <a:xfrm>
            <a:off x="5143504" y="4786322"/>
            <a:ext cx="64312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ар</a:t>
            </a:r>
          </a:p>
        </p:txBody>
      </p:sp>
      <p:sp>
        <p:nvSpPr>
          <p:cNvPr id="29" name="Правоъгълник 28"/>
          <p:cNvSpPr/>
          <p:nvPr/>
        </p:nvSpPr>
        <p:spPr>
          <a:xfrm>
            <a:off x="5572132" y="4786322"/>
            <a:ext cx="60305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ка</a:t>
            </a:r>
            <a:endParaRPr lang="bg-BG" sz="2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0" name="Правоъгълник 29"/>
          <p:cNvSpPr/>
          <p:nvPr/>
        </p:nvSpPr>
        <p:spPr>
          <a:xfrm>
            <a:off x="4429124" y="5286388"/>
            <a:ext cx="64639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ле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1" name="Правоъгълник 30"/>
          <p:cNvSpPr/>
          <p:nvPr/>
        </p:nvSpPr>
        <p:spPr>
          <a:xfrm>
            <a:off x="4929190" y="5286388"/>
            <a:ext cx="1343702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кувам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2" name="Правоъгълник 31"/>
          <p:cNvSpPr/>
          <p:nvPr/>
        </p:nvSpPr>
        <p:spPr>
          <a:xfrm>
            <a:off x="4929190" y="5286388"/>
            <a:ext cx="65274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чи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33" name="Правоъгълник 32"/>
          <p:cNvSpPr/>
          <p:nvPr/>
        </p:nvSpPr>
        <p:spPr>
          <a:xfrm>
            <a:off x="5500694" y="5286388"/>
            <a:ext cx="84670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тел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 animBg="1"/>
      <p:bldP spid="18" grpId="0" animBg="1"/>
      <p:bldP spid="19" grpId="0"/>
      <p:bldP spid="16" grpId="0" animBg="1"/>
      <p:bldP spid="22" grpId="0"/>
      <p:bldP spid="22" grpId="1"/>
      <p:bldP spid="23" grpId="0"/>
      <p:bldP spid="24" grpId="0"/>
      <p:bldP spid="24" grpId="1"/>
      <p:bldP spid="25" grpId="0"/>
      <p:bldP spid="26" grpId="0"/>
      <p:bldP spid="27" grpId="0"/>
      <p:bldP spid="27" grpId="1"/>
      <p:bldP spid="28" grpId="0"/>
      <p:bldP spid="29" grpId="0"/>
      <p:bldP spid="30" grpId="0"/>
      <p:bldP spid="31" grpId="0"/>
      <p:bldP spid="31" grpId="1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 поле 1"/>
          <p:cNvSpPr txBox="1"/>
          <p:nvPr/>
        </p:nvSpPr>
        <p:spPr>
          <a:xfrm>
            <a:off x="142875" y="285750"/>
            <a:ext cx="90011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bg-BG" sz="2000" dirty="0" err="1">
                <a:latin typeface="+mn-lt"/>
              </a:rPr>
              <a:t>Упр</a:t>
            </a:r>
            <a:r>
              <a:rPr lang="bg-BG" sz="2000" dirty="0">
                <a:latin typeface="+mn-lt"/>
              </a:rPr>
              <a:t>.3  </a:t>
            </a:r>
            <a:r>
              <a:rPr lang="bg-BG" sz="2000" dirty="0">
                <a:latin typeface="+mj-lt"/>
              </a:rPr>
              <a:t>Напишете  думите  според   реда  на  образуването им.</a:t>
            </a:r>
          </a:p>
        </p:txBody>
      </p:sp>
      <p:pic>
        <p:nvPicPr>
          <p:cNvPr id="16387" name="Picture 5" descr="Lunch%20Box%20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857250"/>
            <a:ext cx="5075238" cy="437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авоъгълник 3"/>
          <p:cNvSpPr/>
          <p:nvPr/>
        </p:nvSpPr>
        <p:spPr>
          <a:xfrm>
            <a:off x="857224" y="2285992"/>
            <a:ext cx="262135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говорителка</a:t>
            </a:r>
          </a:p>
        </p:txBody>
      </p:sp>
      <p:sp>
        <p:nvSpPr>
          <p:cNvPr id="5" name="Правоъгълник 4"/>
          <p:cNvSpPr/>
          <p:nvPr/>
        </p:nvSpPr>
        <p:spPr>
          <a:xfrm>
            <a:off x="928662" y="2857496"/>
            <a:ext cx="152496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говоря</a:t>
            </a:r>
          </a:p>
        </p:txBody>
      </p:sp>
      <p:sp>
        <p:nvSpPr>
          <p:cNvPr id="6" name="Правоъгълник 5"/>
          <p:cNvSpPr/>
          <p:nvPr/>
        </p:nvSpPr>
        <p:spPr>
          <a:xfrm>
            <a:off x="928662" y="3429000"/>
            <a:ext cx="220297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говорител</a:t>
            </a:r>
          </a:p>
        </p:txBody>
      </p:sp>
      <p:sp>
        <p:nvSpPr>
          <p:cNvPr id="7" name="Правоъгълник 6"/>
          <p:cNvSpPr/>
          <p:nvPr/>
        </p:nvSpPr>
        <p:spPr>
          <a:xfrm>
            <a:off x="857224" y="4000504"/>
            <a:ext cx="130048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говор</a:t>
            </a:r>
          </a:p>
        </p:txBody>
      </p:sp>
      <p:pic>
        <p:nvPicPr>
          <p:cNvPr id="16392" name="Picture 5" descr="Lunch%20Box%20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0" y="2668588"/>
            <a:ext cx="4857750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авоъгълник 13"/>
          <p:cNvSpPr/>
          <p:nvPr/>
        </p:nvSpPr>
        <p:spPr>
          <a:xfrm>
            <a:off x="5143504" y="3929066"/>
            <a:ext cx="175734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1. говор</a:t>
            </a:r>
          </a:p>
        </p:txBody>
      </p:sp>
      <p:sp>
        <p:nvSpPr>
          <p:cNvPr id="15" name="Правоъгълник 14"/>
          <p:cNvSpPr/>
          <p:nvPr/>
        </p:nvSpPr>
        <p:spPr>
          <a:xfrm>
            <a:off x="5143504" y="4500570"/>
            <a:ext cx="186320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2.говоря</a:t>
            </a:r>
          </a:p>
        </p:txBody>
      </p:sp>
      <p:sp>
        <p:nvSpPr>
          <p:cNvPr id="16" name="Правоъгълник 15"/>
          <p:cNvSpPr/>
          <p:nvPr/>
        </p:nvSpPr>
        <p:spPr>
          <a:xfrm>
            <a:off x="5143504" y="5000636"/>
            <a:ext cx="254120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3.говорител</a:t>
            </a:r>
          </a:p>
        </p:txBody>
      </p:sp>
      <p:sp>
        <p:nvSpPr>
          <p:cNvPr id="17" name="Правоъгълник 16"/>
          <p:cNvSpPr/>
          <p:nvPr/>
        </p:nvSpPr>
        <p:spPr>
          <a:xfrm>
            <a:off x="5143504" y="5572140"/>
            <a:ext cx="295959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4.говорителка</a:t>
            </a:r>
          </a:p>
        </p:txBody>
      </p:sp>
      <p:pic>
        <p:nvPicPr>
          <p:cNvPr id="16397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890982">
            <a:off x="5307013" y="1112838"/>
            <a:ext cx="2276475" cy="212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user\My Documents\My Pictures\e3c3c9df52b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27336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Текстово поле 3"/>
          <p:cNvSpPr txBox="1">
            <a:spLocks noChangeArrowheads="1"/>
          </p:cNvSpPr>
          <p:nvPr/>
        </p:nvSpPr>
        <p:spPr bwMode="auto">
          <a:xfrm flipH="1">
            <a:off x="3143250" y="1500188"/>
            <a:ext cx="600075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bg-BG" sz="2000"/>
              <a:t>Ще  получите  нова дума, ако  последователно  запишете от първата дума-представката, </a:t>
            </a:r>
          </a:p>
          <a:p>
            <a:r>
              <a:rPr lang="bg-BG" sz="2000"/>
              <a:t>от  втората-корена, </a:t>
            </a:r>
          </a:p>
          <a:p>
            <a:r>
              <a:rPr lang="bg-BG" sz="2000"/>
              <a:t>от третата-представката, </a:t>
            </a:r>
          </a:p>
          <a:p>
            <a:r>
              <a:rPr lang="bg-BG" sz="2000"/>
              <a:t>от четвъртата-наставката, </a:t>
            </a:r>
          </a:p>
          <a:p>
            <a:r>
              <a:rPr lang="bg-BG" sz="2000"/>
              <a:t>от петата – окончанието.</a:t>
            </a:r>
          </a:p>
        </p:txBody>
      </p:sp>
      <p:sp>
        <p:nvSpPr>
          <p:cNvPr id="5" name="Правоъгълник 4"/>
          <p:cNvSpPr/>
          <p:nvPr/>
        </p:nvSpPr>
        <p:spPr>
          <a:xfrm>
            <a:off x="-357222" y="2643182"/>
            <a:ext cx="307180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разсъждение</a:t>
            </a:r>
          </a:p>
        </p:txBody>
      </p:sp>
      <p:sp>
        <p:nvSpPr>
          <p:cNvPr id="6" name="Правоъгълник 5"/>
          <p:cNvSpPr/>
          <p:nvPr/>
        </p:nvSpPr>
        <p:spPr>
          <a:xfrm>
            <a:off x="-214346" y="2643182"/>
            <a:ext cx="107157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раз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Правоъгълник 6"/>
          <p:cNvSpPr/>
          <p:nvPr/>
        </p:nvSpPr>
        <p:spPr>
          <a:xfrm>
            <a:off x="0" y="3143248"/>
            <a:ext cx="3071802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изказвам</a:t>
            </a:r>
          </a:p>
        </p:txBody>
      </p:sp>
      <p:sp>
        <p:nvSpPr>
          <p:cNvPr id="8" name="Правоъгълник 7"/>
          <p:cNvSpPr/>
          <p:nvPr/>
        </p:nvSpPr>
        <p:spPr>
          <a:xfrm>
            <a:off x="928662" y="3143248"/>
            <a:ext cx="928694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каз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Правоъгълник 8"/>
          <p:cNvSpPr/>
          <p:nvPr/>
        </p:nvSpPr>
        <p:spPr>
          <a:xfrm>
            <a:off x="0" y="3714752"/>
            <a:ext cx="257173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вдигам</a:t>
            </a:r>
          </a:p>
        </p:txBody>
      </p:sp>
      <p:sp>
        <p:nvSpPr>
          <p:cNvPr id="10" name="Правоъгълник 9"/>
          <p:cNvSpPr/>
          <p:nvPr/>
        </p:nvSpPr>
        <p:spPr>
          <a:xfrm>
            <a:off x="500034" y="3714752"/>
            <a:ext cx="42862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в</a:t>
            </a:r>
          </a:p>
        </p:txBody>
      </p:sp>
      <p:sp>
        <p:nvSpPr>
          <p:cNvPr id="11" name="Правоъгълник 10"/>
          <p:cNvSpPr/>
          <p:nvPr/>
        </p:nvSpPr>
        <p:spPr>
          <a:xfrm>
            <a:off x="285720" y="4214818"/>
            <a:ext cx="185738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ковач</a:t>
            </a:r>
          </a:p>
        </p:txBody>
      </p:sp>
      <p:sp>
        <p:nvSpPr>
          <p:cNvPr id="12" name="Правоъгълник 11"/>
          <p:cNvSpPr/>
          <p:nvPr/>
        </p:nvSpPr>
        <p:spPr>
          <a:xfrm>
            <a:off x="1142976" y="4214818"/>
            <a:ext cx="78581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 err="1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ач</a:t>
            </a:r>
            <a:endParaRPr lang="bg-BG" sz="28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авоъгълник 12"/>
          <p:cNvSpPr/>
          <p:nvPr/>
        </p:nvSpPr>
        <p:spPr>
          <a:xfrm>
            <a:off x="285720" y="4786322"/>
            <a:ext cx="185738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смели</a:t>
            </a:r>
          </a:p>
        </p:txBody>
      </p:sp>
      <p:sp>
        <p:nvSpPr>
          <p:cNvPr id="14" name="Правоъгълник 13"/>
          <p:cNvSpPr/>
          <p:nvPr/>
        </p:nvSpPr>
        <p:spPr>
          <a:xfrm>
            <a:off x="1428728" y="4786322"/>
            <a:ext cx="58102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bg-BG" sz="28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</a:t>
            </a:r>
          </a:p>
        </p:txBody>
      </p:sp>
      <p:pic>
        <p:nvPicPr>
          <p:cNvPr id="22543" name="Picture 16" descr="C:\Documents and Settings\user\My Documents\My Pictures\Картина1э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88" y="500063"/>
            <a:ext cx="547370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1.38728E-6 L 0.24844 0.453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5723E-6 L 0.2335 0.381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51445E-7 L 0.35886 0.29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" y="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12139E-6 L 0.31632 0.2249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1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5607E-7 L 0.3434 0.1417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43040" y="785794"/>
            <a:ext cx="7772400" cy="1470025"/>
          </a:xfrm>
        </p:spPr>
        <p:txBody>
          <a:bodyPr/>
          <a:lstStyle/>
          <a:p>
            <a: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  <a:t>Домашна работа:</a:t>
            </a:r>
            <a:endParaRPr lang="bg-B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571536" y="2143116"/>
            <a:ext cx="6400800" cy="1752600"/>
          </a:xfrm>
        </p:spPr>
        <p:txBody>
          <a:bodyPr/>
          <a:lstStyle/>
          <a:p>
            <a:r>
              <a:rPr lang="bg-BG" dirty="0" smtClean="0">
                <a:solidFill>
                  <a:schemeClr val="tx1"/>
                </a:solidFill>
              </a:rPr>
              <a:t>Стр.27  упр.8</a:t>
            </a:r>
            <a:endParaRPr lang="bg-BG" dirty="0">
              <a:solidFill>
                <a:schemeClr val="tx1"/>
              </a:solidFill>
            </a:endParaRPr>
          </a:p>
        </p:txBody>
      </p:sp>
      <p:pic>
        <p:nvPicPr>
          <p:cNvPr id="5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890982">
            <a:off x="2877545" y="3470902"/>
            <a:ext cx="2276475" cy="212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429000"/>
            <a:ext cx="8301038" cy="2643206"/>
          </a:xfrm>
        </p:spPr>
        <p:txBody>
          <a:bodyPr>
            <a:normAutofit fontScale="90000"/>
          </a:bodyPr>
          <a:lstStyle/>
          <a:p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Изготви  за  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вас:</a:t>
            </a:r>
            <a:b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Елиана Амудова</a:t>
            </a:r>
            <a:b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СОУ”Св.св.Кирил и Методий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”</a:t>
            </a:r>
            <a:r>
              <a:rPr lang="en-US" i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гр.Якоруда</a:t>
            </a:r>
            <a:endParaRPr lang="bg-BG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Picture 2" descr="C:\Documents and Settings\user\My Documents\My Pictures\животни\Картина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890982">
            <a:off x="5306437" y="1042009"/>
            <a:ext cx="2276475" cy="212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247</Words>
  <Application>Microsoft Office PowerPoint</Application>
  <PresentationFormat>On-screen Show (4:3)</PresentationFormat>
  <Paragraphs>114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Образуване на думите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Домашна работа:</vt:lpstr>
      <vt:lpstr>Изготви  за  вас: Елиана Амудова СОУ”Св.св.Кирил и Методий” гр.Якоруда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Eli i Dine</dc:creator>
  <cp:lastModifiedBy>Eli i Dine</cp:lastModifiedBy>
  <cp:revision>6</cp:revision>
  <dcterms:created xsi:type="dcterms:W3CDTF">2009-12-02T13:52:01Z</dcterms:created>
  <dcterms:modified xsi:type="dcterms:W3CDTF">2009-12-02T14:49:40Z</dcterms:modified>
</cp:coreProperties>
</file>