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0" r:id="rId3"/>
    <p:sldId id="263" r:id="rId4"/>
    <p:sldId id="264" r:id="rId5"/>
    <p:sldId id="266" r:id="rId6"/>
    <p:sldId id="265" r:id="rId7"/>
    <p:sldId id="267" r:id="rId8"/>
    <p:sldId id="270" r:id="rId9"/>
    <p:sldId id="271" r:id="rId10"/>
    <p:sldId id="278" r:id="rId11"/>
    <p:sldId id="272" r:id="rId12"/>
    <p:sldId id="277" r:id="rId13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t>23.11.2009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t>23.11.2009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t>23.11.2009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t>23.11.2009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t>23.11.2009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t>23.11.2009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t>23.11.2009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t>23.11.2009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t>23.11.2009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t>23.11.2009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t>23.11.2009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87D28-3B56-4FA2-91A0-05DF699D70CB}" type="datetimeFigureOut">
              <a:rPr lang="bg-BG" smtClean="0"/>
              <a:t>23.11.2009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C947D-B6AC-454F-A475-FED02227A66B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160px-Diego_Velasquez,_Aeso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928670"/>
            <a:ext cx="2225675" cy="4419600"/>
          </a:xfrm>
          <a:prstGeom prst="rect">
            <a:avLst/>
          </a:prstGeom>
          <a:noFill/>
          <a:ln w="38100">
            <a:solidFill>
              <a:srgbClr val="FF9900"/>
            </a:solidFill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42910" y="1214422"/>
            <a:ext cx="4029076" cy="1857388"/>
          </a:xfrm>
        </p:spPr>
        <p:txBody>
          <a:bodyPr>
            <a:normAutofit fontScale="90000"/>
          </a:bodyPr>
          <a:lstStyle/>
          <a:p>
            <a:r>
              <a:rPr lang="bg-BG" i="1" u="sng" dirty="0" smtClean="0">
                <a:solidFill>
                  <a:schemeClr val="accent6">
                    <a:lumMod val="50000"/>
                  </a:schemeClr>
                </a:solidFill>
              </a:rPr>
              <a:t>Езоп</a:t>
            </a:r>
            <a:r>
              <a:rPr lang="bg-BG" dirty="0" smtClean="0"/>
              <a:t>-легендарен древногръцки баснописец</a:t>
            </a:r>
            <a:endParaRPr lang="bg-BG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428596" y="3857628"/>
            <a:ext cx="3571900" cy="1000132"/>
          </a:xfrm>
        </p:spPr>
        <p:txBody>
          <a:bodyPr/>
          <a:lstStyle/>
          <a:p>
            <a:r>
              <a:rPr lang="bg-BG" dirty="0" smtClean="0"/>
              <a:t>(620-560пр.н.е.)</a:t>
            </a:r>
            <a:endParaRPr lang="bg-B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549275"/>
            <a:ext cx="7918450" cy="4392613"/>
          </a:xfrm>
        </p:spPr>
        <p:txBody>
          <a:bodyPr/>
          <a:lstStyle/>
          <a:p>
            <a:r>
              <a:rPr lang="bg-BG" sz="6600" i="1" u="sng" dirty="0">
                <a:solidFill>
                  <a:schemeClr val="accent6">
                    <a:lumMod val="50000"/>
                  </a:schemeClr>
                </a:solidFill>
              </a:rPr>
              <a:t>Басня</a:t>
            </a:r>
            <a:r>
              <a:rPr lang="bg-BG" sz="6600" dirty="0">
                <a:solidFill>
                  <a:srgbClr val="FF0000"/>
                </a:solidFill>
              </a:rPr>
              <a:t> </a:t>
            </a:r>
            <a:r>
              <a:rPr lang="bg-BG" sz="48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-</a:t>
            </a:r>
            <a:r>
              <a:rPr lang="bg-BG" sz="4800" dirty="0"/>
              <a:t> </a:t>
            </a:r>
            <a:r>
              <a:rPr lang="bg-BG" sz="4800" dirty="0">
                <a:solidFill>
                  <a:schemeClr val="bg2">
                    <a:lumMod val="10000"/>
                  </a:schemeClr>
                </a:solidFill>
              </a:rPr>
              <a:t>кратка поучителна приказка, в която героите са</a:t>
            </a:r>
            <a:br>
              <a:rPr lang="bg-BG" sz="4800" dirty="0">
                <a:solidFill>
                  <a:schemeClr val="bg2">
                    <a:lumMod val="10000"/>
                  </a:schemeClr>
                </a:solidFill>
              </a:rPr>
            </a:br>
            <a:r>
              <a:rPr lang="bg-BG" sz="4800" dirty="0">
                <a:solidFill>
                  <a:schemeClr val="bg2">
                    <a:lumMod val="10000"/>
                  </a:schemeClr>
                </a:solidFill>
              </a:rPr>
              <a:t>животни или хора </a:t>
            </a:r>
            <a:r>
              <a:rPr lang="bg-BG" sz="4800" dirty="0" smtClean="0">
                <a:solidFill>
                  <a:schemeClr val="bg2">
                    <a:lumMod val="10000"/>
                  </a:schemeClr>
                </a:solidFill>
              </a:rPr>
              <a:t>.</a:t>
            </a:r>
            <a:endParaRPr lang="bg-BG" sz="48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357562"/>
            <a:ext cx="8229600" cy="2143140"/>
          </a:xfrm>
        </p:spPr>
        <p:txBody>
          <a:bodyPr>
            <a:normAutofit fontScale="90000"/>
          </a:bodyPr>
          <a:lstStyle/>
          <a:p>
            <a:r>
              <a:rPr lang="en-US" sz="5300" dirty="0" smtClean="0">
                <a:solidFill>
                  <a:schemeClr val="accent6">
                    <a:lumMod val="50000"/>
                  </a:schemeClr>
                </a:solidFill>
              </a:rPr>
              <a:t>E</a:t>
            </a:r>
            <a:r>
              <a:rPr lang="bg-BG" sz="6000" dirty="0" smtClean="0">
                <a:solidFill>
                  <a:schemeClr val="accent6">
                    <a:lumMod val="50000"/>
                  </a:schemeClr>
                </a:solidFill>
              </a:rPr>
              <a:t>ленът</a:t>
            </a:r>
            <a:r>
              <a:rPr lang="bg-BG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bg-BG" sz="6000" dirty="0" smtClean="0">
                <a:solidFill>
                  <a:schemeClr val="accent6">
                    <a:lumMod val="50000"/>
                  </a:schemeClr>
                </a:solidFill>
              </a:rPr>
              <a:t>и неговите рога</a:t>
            </a:r>
            <a:r>
              <a:rPr lang="bg-BG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bg-BG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bg-BG" dirty="0" smtClean="0">
                <a:solidFill>
                  <a:schemeClr val="accent6">
                    <a:lumMod val="75000"/>
                  </a:schemeClr>
                </a:solidFill>
              </a:rPr>
              <a:t>Езоп</a:t>
            </a:r>
            <a:br>
              <a:rPr lang="bg-BG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dirty="0" smtClean="0">
                <a:solidFill>
                  <a:schemeClr val="accent6">
                    <a:lumMod val="75000"/>
                  </a:schemeClr>
                </a:solidFill>
              </a:rPr>
              <a:t>(Преразказ на басня)</a:t>
            </a:r>
            <a:br>
              <a:rPr lang="bg-BG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bg-B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Picture 3" descr="basni-ot-ezop-ezo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0"/>
            <a:ext cx="2163763" cy="3054350"/>
          </a:xfrm>
          <a:prstGeom prst="rect">
            <a:avLst/>
          </a:prstGeom>
          <a:noFill/>
          <a:ln w="28575">
            <a:solidFill>
              <a:srgbClr val="FF99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9" name="Content Placeholder 8" descr="wallpaper_137-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19072" y="0"/>
            <a:ext cx="10001286" cy="750096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0"/>
            <a:ext cx="5072066" cy="2143116"/>
          </a:xfrm>
        </p:spPr>
        <p:txBody>
          <a:bodyPr>
            <a:normAutofit fontScale="92500" lnSpcReduction="20000"/>
          </a:bodyPr>
          <a:lstStyle/>
          <a:p>
            <a:r>
              <a:rPr lang="bg-BG" sz="4000" b="1" i="1" dirty="0" smtClean="0">
                <a:solidFill>
                  <a:schemeClr val="bg1"/>
                </a:solidFill>
              </a:rPr>
              <a:t>Защо еленът се радва на рогата си,а не харесвал</a:t>
            </a:r>
          </a:p>
          <a:p>
            <a:r>
              <a:rPr lang="bg-BG" sz="4000" b="1" i="1" dirty="0">
                <a:solidFill>
                  <a:schemeClr val="bg1"/>
                </a:solidFill>
              </a:rPr>
              <a:t>к</a:t>
            </a:r>
            <a:r>
              <a:rPr lang="bg-BG" sz="4000" b="1" i="1" dirty="0" smtClean="0">
                <a:solidFill>
                  <a:schemeClr val="bg1"/>
                </a:solidFill>
              </a:rPr>
              <a:t>раката си?</a:t>
            </a:r>
            <a:endParaRPr lang="bg-BG" sz="40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5" name="Картина 1" descr="63549e2d68319008c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620284" cy="721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0"/>
            <a:ext cx="5643570" cy="1619253"/>
          </a:xfrm>
        </p:spPr>
        <p:txBody>
          <a:bodyPr>
            <a:normAutofit/>
          </a:bodyPr>
          <a:lstStyle/>
          <a:p>
            <a:r>
              <a:rPr lang="bg-BG" sz="4400" b="1" i="1" dirty="0" smtClean="0">
                <a:solidFill>
                  <a:schemeClr val="bg1"/>
                </a:solidFill>
              </a:rPr>
              <a:t>2.Каква беда сполетяла еленът?</a:t>
            </a:r>
            <a:endParaRPr lang="bg-BG" sz="44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wallpaper_815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58346" cy="735809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742950" indent="-742950"/>
            <a:r>
              <a:rPr lang="bg-BG" b="1" i="1" dirty="0" smtClean="0">
                <a:solidFill>
                  <a:schemeClr val="accent6">
                    <a:lumMod val="50000"/>
                  </a:schemeClr>
                </a:solidFill>
              </a:rPr>
              <a:t>3.Какво мислел за краката си еленът,когато бягал силно през полето?</a:t>
            </a:r>
            <a:endParaRPr lang="bg-BG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wallpaper_376-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214338"/>
            <a:ext cx="10001320" cy="750099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14346" y="4357694"/>
            <a:ext cx="8501122" cy="2928958"/>
          </a:xfrm>
        </p:spPr>
        <p:txBody>
          <a:bodyPr>
            <a:normAutofit/>
          </a:bodyPr>
          <a:lstStyle/>
          <a:p>
            <a:r>
              <a:rPr lang="bg-BG" b="1" i="1" dirty="0" smtClean="0">
                <a:solidFill>
                  <a:schemeClr val="bg1"/>
                </a:solidFill>
              </a:rPr>
              <a:t>Какво мислел за рогата си еленът,когато те се заплели в клоните?</a:t>
            </a:r>
            <a:endParaRPr lang="bg-BG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000240"/>
            <a:ext cx="7772400" cy="3768735"/>
          </a:xfrm>
        </p:spPr>
        <p:txBody>
          <a:bodyPr>
            <a:normAutofit fontScale="90000"/>
          </a:bodyPr>
          <a:lstStyle/>
          <a:p>
            <a:pPr marL="742950" indent="-742950"/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1.Е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ленът  на  водопой.</a:t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2.</a:t>
            </a:r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К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расиви  рога  и  тънки  крака.</a:t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32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      3.</a:t>
            </a:r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ленът  в  беда:</a:t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  <a:t>           -в  полето;</a:t>
            </a:r>
            <a:b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28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  <a:t>           - в  гората;</a:t>
            </a:r>
            <a:b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28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  <a:t>                       4.</a:t>
            </a:r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Ц</a:t>
            </a:r>
            <a: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  <a:t>енните  неща.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32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             </a:t>
            </a:r>
            <a:endParaRPr lang="bg-BG" sz="32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571481"/>
            <a:ext cx="7772400" cy="642941"/>
          </a:xfrm>
        </p:spPr>
        <p:txBody>
          <a:bodyPr>
            <a:normAutofit/>
          </a:bodyPr>
          <a:lstStyle/>
          <a:p>
            <a:pPr algn="ctr"/>
            <a:r>
              <a:rPr lang="bg-BG" sz="3600" u="sng" dirty="0" smtClean="0">
                <a:solidFill>
                  <a:schemeClr val="accent6">
                    <a:lumMod val="50000"/>
                  </a:schemeClr>
                </a:solidFill>
              </a:rPr>
              <a:t>Примерен план:</a:t>
            </a:r>
            <a:endParaRPr lang="bg-BG" sz="3600" u="sng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g-BG" u="sng" dirty="0" smtClean="0">
                <a:solidFill>
                  <a:schemeClr val="accent6">
                    <a:lumMod val="50000"/>
                  </a:schemeClr>
                </a:solidFill>
              </a:rPr>
              <a:t>Поуката:</a:t>
            </a:r>
            <a:endParaRPr lang="bg-BG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bg-BG" sz="4400" i="1" dirty="0" smtClean="0">
                <a:solidFill>
                  <a:schemeClr val="accent6">
                    <a:lumMod val="75000"/>
                  </a:schemeClr>
                </a:solidFill>
              </a:rPr>
              <a:t>Нека ценим нещата не по външния  им вид.</a:t>
            </a:r>
            <a:endParaRPr lang="bg-BG" sz="44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1357298"/>
            <a:ext cx="5486400" cy="3214710"/>
          </a:xfrm>
        </p:spPr>
        <p:txBody>
          <a:bodyPr>
            <a:normAutofit/>
          </a:bodyPr>
          <a:lstStyle/>
          <a:p>
            <a:r>
              <a:rPr lang="bg-BG" sz="3200" i="1" u="sng" dirty="0" smtClean="0">
                <a:solidFill>
                  <a:schemeClr val="accent6">
                    <a:lumMod val="50000"/>
                  </a:schemeClr>
                </a:solidFill>
              </a:rPr>
              <a:t>Речник:</a:t>
            </a:r>
            <a:r>
              <a:rPr lang="bg-BG" sz="3200" dirty="0" smtClean="0"/>
              <a:t/>
            </a:r>
            <a:br>
              <a:rPr lang="bg-BG" sz="3200" dirty="0" smtClean="0"/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сподирил</a:t>
            </a:r>
            <a:r>
              <a:rPr lang="bg-BG" sz="3200" i="1" dirty="0" smtClean="0"/>
              <a:t>-тръгнал след него</a:t>
            </a:r>
            <a:br>
              <a:rPr lang="bg-BG" sz="3200" i="1" dirty="0" smtClean="0"/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краски</a:t>
            </a:r>
            <a:r>
              <a:rPr lang="bg-BG" sz="3200" i="1" dirty="0" smtClean="0"/>
              <a:t>-багри,оцветяване</a:t>
            </a:r>
            <a:br>
              <a:rPr lang="bg-BG" sz="3200" i="1" dirty="0" smtClean="0"/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бяг</a:t>
            </a:r>
            <a:r>
              <a:rPr lang="bg-BG" sz="3200" i="1" dirty="0" smtClean="0"/>
              <a:t>-тичане,бягане</a:t>
            </a:r>
            <a:endParaRPr lang="bg-BG" sz="3200" i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-214346" y="6858000"/>
            <a:ext cx="9144000" cy="6858000"/>
          </a:xfrm>
        </p:spPr>
        <p:txBody>
          <a:bodyPr/>
          <a:lstStyle/>
          <a:p>
            <a:endParaRPr lang="bg-BG" dirty="0"/>
          </a:p>
        </p:txBody>
      </p:sp>
      <p:pic>
        <p:nvPicPr>
          <p:cNvPr id="2050" name="Picture 2" descr="kniga13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500694" y="4286256"/>
            <a:ext cx="2540000" cy="17224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69072"/>
          </a:xfrm>
        </p:spPr>
        <p:txBody>
          <a:bodyPr>
            <a:normAutofit fontScale="90000"/>
          </a:bodyPr>
          <a:lstStyle/>
          <a:p>
            <a:r>
              <a:rPr lang="bg-BG" i="1" u="sng" dirty="0" smtClean="0"/>
              <a:t>Да внимаваме!</a:t>
            </a:r>
            <a:br>
              <a:rPr lang="bg-BG" i="1" u="sng" dirty="0" smtClean="0"/>
            </a:br>
            <a:r>
              <a:rPr lang="bg-BG" sz="2700" i="1" dirty="0">
                <a:solidFill>
                  <a:srgbClr val="FF0000"/>
                </a:solidFill>
              </a:rPr>
              <a:t>о</a:t>
            </a:r>
            <a:r>
              <a:rPr lang="bg-BG" sz="2700" i="1" dirty="0" smtClean="0"/>
              <a:t>ж</a:t>
            </a:r>
            <a:r>
              <a:rPr lang="bg-BG" sz="2700" i="1" dirty="0" smtClean="0">
                <a:solidFill>
                  <a:srgbClr val="FF0000"/>
                </a:solidFill>
              </a:rPr>
              <a:t>а</a:t>
            </a:r>
            <a:r>
              <a:rPr lang="bg-BG" sz="2700" i="1" dirty="0" smtClean="0"/>
              <a:t>днял</a:t>
            </a:r>
            <a:br>
              <a:rPr lang="bg-BG" sz="2700" i="1" dirty="0" smtClean="0"/>
            </a:br>
            <a:r>
              <a:rPr lang="bg-BG" sz="2700" i="1" dirty="0" smtClean="0"/>
              <a:t>изв</a:t>
            </a:r>
            <a:r>
              <a:rPr lang="bg-BG" sz="2700" i="1" dirty="0" smtClean="0">
                <a:solidFill>
                  <a:srgbClr val="FF0000"/>
                </a:solidFill>
              </a:rPr>
              <a:t>о</a:t>
            </a:r>
            <a:r>
              <a:rPr lang="bg-BG" sz="2700" i="1" dirty="0" smtClean="0"/>
              <a:t>р</a:t>
            </a:r>
            <a:br>
              <a:rPr lang="bg-BG" sz="2700" i="1" dirty="0" smtClean="0"/>
            </a:br>
            <a:r>
              <a:rPr lang="bg-BG" sz="2700" i="1" dirty="0" smtClean="0"/>
              <a:t>пи</a:t>
            </a:r>
            <a:r>
              <a:rPr lang="bg-BG" sz="2700" i="1" dirty="0" smtClean="0">
                <a:solidFill>
                  <a:srgbClr val="FF0000"/>
                </a:solidFill>
              </a:rPr>
              <a:t>е</a:t>
            </a:r>
            <a:r>
              <a:rPr lang="bg-BG" sz="2700" i="1" dirty="0" smtClean="0"/>
              <a:t>л</a:t>
            </a:r>
            <a:br>
              <a:rPr lang="bg-BG" sz="2700" i="1" dirty="0" smtClean="0"/>
            </a:br>
            <a:r>
              <a:rPr lang="bg-BG" sz="2700" i="1" dirty="0" smtClean="0">
                <a:solidFill>
                  <a:srgbClr val="FF0000"/>
                </a:solidFill>
              </a:rPr>
              <a:t>о</a:t>
            </a:r>
            <a:r>
              <a:rPr lang="bg-BG" sz="2700" i="1" dirty="0" smtClean="0"/>
              <a:t>тр</a:t>
            </a:r>
            <a:r>
              <a:rPr lang="bg-BG" sz="2700" i="1" dirty="0" smtClean="0">
                <a:solidFill>
                  <a:srgbClr val="FF0000"/>
                </a:solidFill>
              </a:rPr>
              <a:t>а</a:t>
            </a:r>
            <a:r>
              <a:rPr lang="bg-BG" sz="2700" i="1" dirty="0" smtClean="0"/>
              <a:t>жение</a:t>
            </a:r>
            <a:br>
              <a:rPr lang="bg-BG" sz="2700" i="1" dirty="0" smtClean="0"/>
            </a:br>
            <a:r>
              <a:rPr lang="bg-BG" sz="2700" i="1" dirty="0" smtClean="0">
                <a:solidFill>
                  <a:srgbClr val="FF0000"/>
                </a:solidFill>
              </a:rPr>
              <a:t>във в</a:t>
            </a:r>
            <a:r>
              <a:rPr lang="bg-BG" sz="2700" i="1" dirty="0" smtClean="0"/>
              <a:t>одата</a:t>
            </a:r>
            <a:br>
              <a:rPr lang="bg-BG" sz="2700" i="1" dirty="0" smtClean="0"/>
            </a:br>
            <a:r>
              <a:rPr lang="bg-BG" sz="2700" i="1" dirty="0" smtClean="0"/>
              <a:t>в</a:t>
            </a:r>
            <a:r>
              <a:rPr lang="bg-BG" sz="2700" i="1" dirty="0" smtClean="0">
                <a:solidFill>
                  <a:srgbClr val="FF0000"/>
                </a:solidFill>
              </a:rPr>
              <a:t>ъ</a:t>
            </a:r>
            <a:r>
              <a:rPr lang="bg-BG" sz="2700" i="1" dirty="0" smtClean="0"/>
              <a:t>зхищав</a:t>
            </a:r>
            <a:r>
              <a:rPr lang="bg-BG" sz="2700" i="1" dirty="0" smtClean="0">
                <a:solidFill>
                  <a:srgbClr val="FF0000"/>
                </a:solidFill>
              </a:rPr>
              <a:t>а</a:t>
            </a:r>
            <a:r>
              <a:rPr lang="bg-BG" sz="2700" i="1" dirty="0" smtClean="0"/>
              <a:t>л  се</a:t>
            </a:r>
            <a:br>
              <a:rPr lang="bg-BG" sz="2700" i="1" dirty="0" smtClean="0"/>
            </a:br>
            <a:r>
              <a:rPr lang="bg-BG" sz="2700" i="1" dirty="0" smtClean="0"/>
              <a:t>р</a:t>
            </a:r>
            <a:r>
              <a:rPr lang="bg-BG" sz="2700" i="1" dirty="0" smtClean="0">
                <a:solidFill>
                  <a:srgbClr val="FF0000"/>
                </a:solidFill>
              </a:rPr>
              <a:t>о</a:t>
            </a:r>
            <a:r>
              <a:rPr lang="bg-BG" sz="2700" i="1" dirty="0" smtClean="0"/>
              <a:t>га</a:t>
            </a:r>
            <a:br>
              <a:rPr lang="bg-BG" sz="2700" i="1" dirty="0" smtClean="0"/>
            </a:br>
            <a:r>
              <a:rPr lang="bg-BG" sz="2700" i="1" dirty="0" smtClean="0"/>
              <a:t>кр</a:t>
            </a:r>
            <a:r>
              <a:rPr lang="bg-BG" sz="2700" i="1" dirty="0" smtClean="0">
                <a:solidFill>
                  <a:srgbClr val="FF0000"/>
                </a:solidFill>
              </a:rPr>
              <a:t>а</a:t>
            </a:r>
            <a:r>
              <a:rPr lang="bg-BG" sz="2700" i="1" dirty="0" smtClean="0"/>
              <a:t>ка</a:t>
            </a:r>
            <a:br>
              <a:rPr lang="bg-BG" sz="2700" i="1" dirty="0" smtClean="0"/>
            </a:br>
            <a:r>
              <a:rPr lang="bg-BG" sz="2700" i="1" dirty="0" smtClean="0"/>
              <a:t>лъ</a:t>
            </a:r>
            <a:r>
              <a:rPr lang="bg-BG" sz="2700" i="1" dirty="0" smtClean="0">
                <a:solidFill>
                  <a:srgbClr val="FF0000"/>
                </a:solidFill>
              </a:rPr>
              <a:t>в</a:t>
            </a:r>
            <a:r>
              <a:rPr lang="bg-BG" sz="2700" i="1" dirty="0" smtClean="0"/>
              <a:t/>
            </a:r>
            <a:br>
              <a:rPr lang="bg-BG" sz="2700" i="1" dirty="0" smtClean="0"/>
            </a:br>
            <a:r>
              <a:rPr lang="bg-BG" sz="2700" i="1" dirty="0" smtClean="0"/>
              <a:t>п</a:t>
            </a:r>
            <a:r>
              <a:rPr lang="bg-BG" sz="2700" i="1" dirty="0" smtClean="0">
                <a:solidFill>
                  <a:srgbClr val="FF0000"/>
                </a:solidFill>
              </a:rPr>
              <a:t>о</a:t>
            </a:r>
            <a:r>
              <a:rPr lang="bg-BG" sz="2700" i="1" dirty="0" smtClean="0"/>
              <a:t>ле</a:t>
            </a:r>
            <a:br>
              <a:rPr lang="bg-BG" sz="2700" i="1" dirty="0" smtClean="0"/>
            </a:br>
            <a:r>
              <a:rPr lang="bg-BG" sz="2700" i="1" dirty="0" smtClean="0"/>
              <a:t>невр</a:t>
            </a:r>
            <a:r>
              <a:rPr lang="bg-BG" sz="2700" i="1" dirty="0" smtClean="0">
                <a:solidFill>
                  <a:srgbClr val="FF0000"/>
                </a:solidFill>
              </a:rPr>
              <a:t>е</a:t>
            </a:r>
            <a:r>
              <a:rPr lang="bg-BG" sz="2700" i="1" dirty="0" smtClean="0"/>
              <a:t>дим</a:t>
            </a:r>
            <a:br>
              <a:rPr lang="bg-BG" sz="2700" i="1" dirty="0" smtClean="0"/>
            </a:br>
            <a:r>
              <a:rPr lang="bg-BG" sz="2700" i="1" dirty="0" smtClean="0"/>
              <a:t>г</a:t>
            </a:r>
            <a:r>
              <a:rPr lang="bg-BG" sz="2700" i="1" dirty="0" smtClean="0">
                <a:solidFill>
                  <a:srgbClr val="FF0000"/>
                </a:solidFill>
              </a:rPr>
              <a:t>о</a:t>
            </a:r>
            <a:r>
              <a:rPr lang="bg-BG" sz="2700" i="1" dirty="0" smtClean="0"/>
              <a:t>риста</a:t>
            </a:r>
            <a:br>
              <a:rPr lang="bg-BG" sz="2700" i="1" dirty="0" smtClean="0"/>
            </a:br>
            <a:r>
              <a:rPr lang="bg-BG" sz="2700" i="1" dirty="0" smtClean="0"/>
              <a:t>мес</a:t>
            </a:r>
            <a:r>
              <a:rPr lang="bg-BG" sz="2700" i="1" dirty="0" smtClean="0">
                <a:solidFill>
                  <a:srgbClr val="FF0000"/>
                </a:solidFill>
              </a:rPr>
              <a:t>т</a:t>
            </a:r>
            <a:r>
              <a:rPr lang="bg-BG" sz="2700" i="1" dirty="0" smtClean="0"/>
              <a:t>ност</a:t>
            </a:r>
            <a:br>
              <a:rPr lang="bg-BG" sz="2700" i="1" dirty="0" smtClean="0"/>
            </a:br>
            <a:r>
              <a:rPr lang="bg-BG" sz="2700" i="1" dirty="0" smtClean="0"/>
              <a:t>д</a:t>
            </a:r>
            <a:r>
              <a:rPr lang="bg-BG" sz="2700" i="1" dirty="0" smtClean="0">
                <a:solidFill>
                  <a:srgbClr val="FF0000"/>
                </a:solidFill>
              </a:rPr>
              <a:t>ъ</a:t>
            </a:r>
            <a:r>
              <a:rPr lang="bg-BG" sz="2700" i="1" dirty="0" smtClean="0"/>
              <a:t>рвета</a:t>
            </a:r>
            <a:br>
              <a:rPr lang="bg-BG" sz="2700" i="1" dirty="0" smtClean="0"/>
            </a:br>
            <a:endParaRPr lang="bg-BG" sz="27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5486400" cy="566738"/>
          </a:xfrm>
        </p:spPr>
        <p:txBody>
          <a:bodyPr>
            <a:noAutofit/>
          </a:bodyPr>
          <a:lstStyle/>
          <a:p>
            <a:r>
              <a:rPr lang="bg-BG" sz="4000" i="1" u="sng" spc="600" dirty="0" smtClean="0">
                <a:solidFill>
                  <a:schemeClr val="accent6">
                    <a:lumMod val="75000"/>
                  </a:schemeClr>
                </a:solidFill>
              </a:rPr>
              <a:t>Приятна работа!</a:t>
            </a:r>
            <a:endParaRPr lang="bg-BG" sz="4000" i="1" u="sng" spc="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8992" y="5214950"/>
            <a:ext cx="5486400" cy="1447804"/>
          </a:xfrm>
        </p:spPr>
        <p:txBody>
          <a:bodyPr>
            <a:normAutofit/>
          </a:bodyPr>
          <a:lstStyle/>
          <a:p>
            <a:r>
              <a:rPr lang="bg-BG" sz="1800" i="1" dirty="0" smtClean="0">
                <a:solidFill>
                  <a:schemeClr val="accent6">
                    <a:lumMod val="75000"/>
                  </a:schemeClr>
                </a:solidFill>
              </a:rPr>
              <a:t>Изготвил:Елиана Амудова</a:t>
            </a:r>
          </a:p>
          <a:p>
            <a:r>
              <a:rPr lang="bg-BG" sz="1800" i="1" dirty="0" smtClean="0">
                <a:solidFill>
                  <a:schemeClr val="accent6">
                    <a:lumMod val="75000"/>
                  </a:schemeClr>
                </a:solidFill>
              </a:rPr>
              <a:t>СОУ”Св.св.Кирил и Методий”</a:t>
            </a:r>
          </a:p>
          <a:p>
            <a:r>
              <a:rPr lang="bg-BG" sz="1800" i="1" dirty="0" smtClean="0">
                <a:solidFill>
                  <a:schemeClr val="accent6">
                    <a:lumMod val="75000"/>
                  </a:schemeClr>
                </a:solidFill>
              </a:rPr>
              <a:t>Гр.Якоруда</a:t>
            </a:r>
            <a:endParaRPr lang="bg-BG" sz="1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Picture Placeholder 2"/>
          <p:cNvSpPr txBox="1">
            <a:spLocks/>
          </p:cNvSpPr>
          <p:nvPr/>
        </p:nvSpPr>
        <p:spPr>
          <a:xfrm>
            <a:off x="1785918" y="642918"/>
            <a:ext cx="5486400" cy="4114800"/>
          </a:xfrm>
          <a:prstGeom prst="rect">
            <a:avLst/>
          </a:prstGeom>
        </p:spPr>
      </p:sp>
      <p:pic>
        <p:nvPicPr>
          <p:cNvPr id="1028" name="Picture 4" descr="medved124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8333" b="8333"/>
          <a:stretch>
            <a:fillRect/>
          </a:stretch>
        </p:blipFill>
        <p:spPr bwMode="auto">
          <a:xfrm>
            <a:off x="357158" y="1000108"/>
            <a:ext cx="5486400" cy="4156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94</Words>
  <Application>Microsoft Office PowerPoint</Application>
  <PresentationFormat>On-screen Show (4:3)</PresentationFormat>
  <Paragraphs>19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Езоп-легендарен древногръцки баснописец</vt:lpstr>
      <vt:lpstr>Басня - кратка поучителна приказка, в която героите са животни или хора .</vt:lpstr>
      <vt:lpstr>Eленът и неговите рога Езоп (Преразказ на басня) </vt:lpstr>
      <vt:lpstr>Slide 4</vt:lpstr>
      <vt:lpstr>Slide 5</vt:lpstr>
      <vt:lpstr>3.Какво мислел за краката си еленът,когато бягал силно през полето?</vt:lpstr>
      <vt:lpstr>Какво мислел за рогата си еленът,когато те се заплели в клоните?</vt:lpstr>
      <vt:lpstr>1.Еленът  на  водопой. 2.Красиви  рога  и  тънки  крака.        3.Еленът  в  беда:            -в  полето;             - в  гората;                         4.Ценните  неща.               </vt:lpstr>
      <vt:lpstr>Поуката:</vt:lpstr>
      <vt:lpstr>Речник: сподирил-тръгнал след него краски-багри,оцветяване бяг-тичане,бягане</vt:lpstr>
      <vt:lpstr>Да внимаваме! ожаднял извор пиел отражение във водата възхищавал  се рога крака лъв поле невредим гориста местност дървета </vt:lpstr>
      <vt:lpstr>Приятна работа!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Басня - кратка поучителна приказка, в която героите са животни или хора </dc:title>
  <dc:creator>Eli i Dine</dc:creator>
  <cp:lastModifiedBy>Eli i Dine</cp:lastModifiedBy>
  <cp:revision>16</cp:revision>
  <dcterms:created xsi:type="dcterms:W3CDTF">2009-11-23T11:17:27Z</dcterms:created>
  <dcterms:modified xsi:type="dcterms:W3CDTF">2009-11-23T13:52:26Z</dcterms:modified>
</cp:coreProperties>
</file>