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84" r:id="rId2"/>
    <p:sldId id="269" r:id="rId3"/>
    <p:sldId id="270" r:id="rId4"/>
    <p:sldId id="277" r:id="rId5"/>
    <p:sldId id="280" r:id="rId6"/>
    <p:sldId id="276" r:id="rId7"/>
    <p:sldId id="287" r:id="rId8"/>
    <p:sldId id="288" r:id="rId9"/>
    <p:sldId id="271" r:id="rId10"/>
    <p:sldId id="278" r:id="rId11"/>
    <p:sldId id="282" r:id="rId12"/>
    <p:sldId id="275" r:id="rId13"/>
    <p:sldId id="274" r:id="rId14"/>
    <p:sldId id="279" r:id="rId15"/>
    <p:sldId id="283" r:id="rId16"/>
    <p:sldId id="285" r:id="rId17"/>
  </p:sldIdLst>
  <p:sldSz cx="9144000" cy="6858000" type="screen4x3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9402B5-5E16-47C2-9844-18EACCF04F28}" type="datetimeFigureOut">
              <a:rPr lang="bg-BG" smtClean="0"/>
              <a:t>25.11.2009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750F36-5986-4AC2-9CF7-3B6AD7F96127}" type="slidenum">
              <a:rPr lang="bg-BG" smtClean="0"/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750F36-5986-4AC2-9CF7-3B6AD7F96127}" type="slidenum">
              <a:rPr lang="bg-BG" smtClean="0"/>
              <a:t>8</a:t>
            </a:fld>
            <a:endParaRPr lang="bg-BG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36BD2-3682-4890-AB48-02B00A6B518A}" type="datetimeFigureOut">
              <a:rPr lang="bg-BG" smtClean="0"/>
              <a:pPr/>
              <a:t>25.11.2009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9E4D-CCD9-4799-B886-6EF4D892420A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36BD2-3682-4890-AB48-02B00A6B518A}" type="datetimeFigureOut">
              <a:rPr lang="bg-BG" smtClean="0"/>
              <a:pPr/>
              <a:t>25.11.2009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9E4D-CCD9-4799-B886-6EF4D892420A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36BD2-3682-4890-AB48-02B00A6B518A}" type="datetimeFigureOut">
              <a:rPr lang="bg-BG" smtClean="0"/>
              <a:pPr/>
              <a:t>25.11.2009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9E4D-CCD9-4799-B886-6EF4D892420A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36BD2-3682-4890-AB48-02B00A6B518A}" type="datetimeFigureOut">
              <a:rPr lang="bg-BG" smtClean="0"/>
              <a:pPr/>
              <a:t>25.11.2009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9E4D-CCD9-4799-B886-6EF4D892420A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36BD2-3682-4890-AB48-02B00A6B518A}" type="datetimeFigureOut">
              <a:rPr lang="bg-BG" smtClean="0"/>
              <a:pPr/>
              <a:t>25.11.2009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9E4D-CCD9-4799-B886-6EF4D892420A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36BD2-3682-4890-AB48-02B00A6B518A}" type="datetimeFigureOut">
              <a:rPr lang="bg-BG" smtClean="0"/>
              <a:pPr/>
              <a:t>25.11.2009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9E4D-CCD9-4799-B886-6EF4D892420A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36BD2-3682-4890-AB48-02B00A6B518A}" type="datetimeFigureOut">
              <a:rPr lang="bg-BG" smtClean="0"/>
              <a:pPr/>
              <a:t>25.11.2009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9E4D-CCD9-4799-B886-6EF4D892420A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36BD2-3682-4890-AB48-02B00A6B518A}" type="datetimeFigureOut">
              <a:rPr lang="bg-BG" smtClean="0"/>
              <a:pPr/>
              <a:t>25.11.2009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9E4D-CCD9-4799-B886-6EF4D892420A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36BD2-3682-4890-AB48-02B00A6B518A}" type="datetimeFigureOut">
              <a:rPr lang="bg-BG" smtClean="0"/>
              <a:pPr/>
              <a:t>25.11.2009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9E4D-CCD9-4799-B886-6EF4D892420A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36BD2-3682-4890-AB48-02B00A6B518A}" type="datetimeFigureOut">
              <a:rPr lang="bg-BG" smtClean="0"/>
              <a:pPr/>
              <a:t>25.11.2009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9E4D-CCD9-4799-B886-6EF4D892420A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36BD2-3682-4890-AB48-02B00A6B518A}" type="datetimeFigureOut">
              <a:rPr lang="bg-BG" smtClean="0"/>
              <a:pPr/>
              <a:t>25.11.2009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9E4D-CCD9-4799-B886-6EF4D892420A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436BD2-3682-4890-AB48-02B00A6B518A}" type="datetimeFigureOut">
              <a:rPr lang="bg-BG" smtClean="0"/>
              <a:pPr/>
              <a:t>25.11.2009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6B9E4D-CCD9-4799-B886-6EF4D892420A}" type="slidenum">
              <a:rPr lang="bg-BG" smtClean="0"/>
              <a:pPr/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Eli%20i%20Dine\Desktop\&#1042;.&#1041;\gloriq%20-%20bylgarka%20(pylna).mp3" TargetMode="External"/><Relationship Id="rId5" Type="http://schemas.openxmlformats.org/officeDocument/2006/relationships/image" Target="../media/image2.png"/><Relationship Id="rId4" Type="http://schemas.openxmlformats.org/officeDocument/2006/relationships/hyperlink" Target="&#1042;&#1077;&#1083;&#1080;&#1082;&#1080;%20&#1073;&#1098;&#1083;&#1075;&#1072;&#1088;&#1082;&#1080;.pptx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Eli%20i%20Dine\Desktop\Slavi%20i%20Ku-ku%20-%20Viatur%20echi,%20balkan%20stene.mp3" TargetMode="Externa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Eli%20i%20Dine\Desktop\&#1042;.&#1041;\21.Volodq%20Stoqnov%20-%20Balada%20za%20lelq%20Vanga.mp3" TargetMode="External"/><Relationship Id="rId5" Type="http://schemas.openxmlformats.org/officeDocument/2006/relationships/image" Target="../media/image1.pn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9.xml"/><Relationship Id="rId1" Type="http://schemas.openxmlformats.org/officeDocument/2006/relationships/audio" Target="file:///C:\Documents%20and%20Settings\Eli%20i%20Dine\Desktop\&#1042;.&#1041;\tosca.mp3" TargetMode="Externa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Eli%20i%20Dine\Desktop\&#1042;.&#1041;\081%20Valq%20Balkanska%20-%20Izlel%20e%20Delio%20Haidutin.mp3" TargetMode="Externa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Eli%20i%20Dine\Desktop\&#1042;.&#1041;\gloriq%20-%20bylgarka%20(pylna).mp3" TargetMode="External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loriq - bylgarka (pylna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2" name="Picture 1">
            <a:hlinkClick r:id="rId4" action="ppaction://hlinkpres?slideindex=1&amp;slidetitle=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428596" y="357166"/>
            <a:ext cx="485322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sz="8000" b="1" i="1" u="sng" dirty="0" smtClean="0">
                <a:solidFill>
                  <a:schemeClr val="accent6">
                    <a:lumMod val="75000"/>
                  </a:schemeClr>
                </a:solidFill>
              </a:rPr>
              <a:t>Велики българки</a:t>
            </a:r>
            <a:endParaRPr lang="bg-BG" sz="8000" b="1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io_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00826" y="3071810"/>
            <a:ext cx="1905000" cy="2381250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1214414" y="438345"/>
            <a:ext cx="4857784" cy="446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sng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Тонка Обретенова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, </a:t>
            </a: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известна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 като Баба Тонка, е българска революционерка. Родена през 1812 г., омъжена за известен търговец в Русе, тя оказва сериозна организационна и финансова помощ на революционната организация. Русенският революционен комитет, най-важният във вътрешността на България, е основан от Ангел Кънчев в нейната къща. Баба Тонка често изпълнявала ролята на куриер – пренасяла писма и оръжие между България и Румъния. През 1864 г. застава начело на бунта на русенските жени, които се обявили срещу гръцкия владика, защото отказал да води богослужението в църквата на български език. Своето свободолюбие и безстрашие Баба Тонка предава и на децата си. Четирима от синовете и едната й дъщеря взимат дейно участие в националнореволюционното движение.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lavi i Ku-ku - Viatur echi, balkan stene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3929058" y="2214554"/>
            <a:ext cx="304800" cy="304800"/>
          </a:xfrm>
          <a:prstGeom prst="rect">
            <a:avLst/>
          </a:prstGeom>
        </p:spPr>
      </p:pic>
      <p:pic>
        <p:nvPicPr>
          <p:cNvPr id="4" name="Slavi i Ku-ku - Viatur echi, balkan stene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3643306" y="1785926"/>
            <a:ext cx="304800" cy="304800"/>
          </a:xfrm>
          <a:prstGeom prst="rect">
            <a:avLst/>
          </a:prstGeom>
        </p:spPr>
      </p:pic>
      <p:pic>
        <p:nvPicPr>
          <p:cNvPr id="2" name="Picture 1" descr="bio_10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43240" y="857232"/>
            <a:ext cx="1905000" cy="2381250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0" y="3641736"/>
            <a:ext cx="9144000" cy="243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sng" strike="noStrike" cap="none" normalizeH="0" baseline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Райна Попгеоргиева Футекова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,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влязла в българската история с името Райна Княгиня, е едва 20-годишна, когато Бенковски й предлага да ушие въстаническото знаме за Априлското въстание. На 22 април 1886 г. – два дни след избухването на въстанието, знамето е осветено. В своята книга “Автобиография” Райна пише: "На втория ден на свободата знамето бе довършено. Тогава, по желание на гражданите, трябваше да го взема на ръце, да препаша сабя и револвер и да седна на избран кон, за да премина през целия град и да оповестя на събралия се по улиците народ, че петвековното турско иго е отхвърлено завинаги. Това беше най-тържественият ден на нашата кратковременна свобода”. След разгрома на въстанието Райна е заловена от османските власти и след унизително разкарване с вързани ръце, полугола, изнемощяла, замеряна с яйца и камъни по главната улица на Пловдив, е хвърлена в затвора. Макгахан а сравнява с Жана Д, Арк. От бесилото я спасяват чуждите дипломати. Заминава за Русия, където завършва акушерство. Завърнала се в България след Освобождението, тя до края на живота си работи като акушерка и учителка.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latin typeface="Consolas" pitchFamily="49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75000"/>
                </a:schemeClr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25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5025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io_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57356" y="1285860"/>
            <a:ext cx="1905000" cy="238125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4929190" y="601057"/>
            <a:ext cx="2714644" cy="4955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sng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Елисавета Багряна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навсякъде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тя носи със себе си образа на родината. </a:t>
            </a:r>
            <a:r>
              <a:rPr lang="ru-RU" sz="1200" dirty="0" smtClean="0">
                <a:solidFill>
                  <a:schemeClr val="accent6">
                    <a:lumMod val="75000"/>
                  </a:schemeClr>
                </a:solidFill>
                <a:latin typeface="Courier New" pitchFamily="49" charset="0"/>
                <a:ea typeface="Calibri" pitchFamily="34" charset="0"/>
                <a:cs typeface="Courier New" pitchFamily="49" charset="0"/>
              </a:rPr>
              <a:t>Родена </a:t>
            </a:r>
            <a:r>
              <a:rPr lang="ru-RU" sz="1200" dirty="0" smtClean="0">
                <a:solidFill>
                  <a:schemeClr val="accent6">
                    <a:lumMod val="75000"/>
                  </a:schemeClr>
                </a:solidFill>
                <a:latin typeface="Courier New" pitchFamily="49" charset="0"/>
                <a:ea typeface="Calibri" pitchFamily="34" charset="0"/>
                <a:cs typeface="Courier New" pitchFamily="49" charset="0"/>
              </a:rPr>
              <a:t>през 1893 г. в София, Елисавета Багряна още с ранните си публикации прави сериозна заявка в българската поезия. Цикълът “Вечната и святата”, публикуван през 1925 г. в сп. “Златорог”, е бляскаво потвърждение на обещанието за значително присъствие в българската литература. И в живота, и в творчеството си Багряна е жизнерадостна и дръзка жена, непокорно прекрачваща ограниченията на патриархалния свят. Скитническата жажда отвежда поетесата къде ли не по света, но 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вечен извор на вдъхновение</a:t>
            </a:r>
            <a:r>
              <a:rPr kumimoji="0" lang="bg-BG" sz="12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" pitchFamily="34" charset="0"/>
              </a:rPr>
              <a:t>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68580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bg-BG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lephant" pitchFamily="18" charset="0"/>
              </a:rPr>
              <a:t>Да бях небе, разгонила бих вече</a:t>
            </a:r>
            <a:br>
              <a:rPr lang="bg-BG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lephant" pitchFamily="18" charset="0"/>
              </a:rPr>
            </a:br>
            <a:r>
              <a:rPr lang="bg-BG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lephant" pitchFamily="18" charset="0"/>
              </a:rPr>
              <a:t>за вас, деца, и облаци, и мраз. </a:t>
            </a:r>
            <a:br>
              <a:rPr lang="bg-BG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lephant" pitchFamily="18" charset="0"/>
              </a:rPr>
            </a:br>
            <a:r>
              <a:rPr lang="bg-BG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lephant" pitchFamily="18" charset="0"/>
              </a:rPr>
              <a:t>Бих ширнала високо и далече </a:t>
            </a:r>
            <a:br>
              <a:rPr lang="bg-BG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lephant" pitchFamily="18" charset="0"/>
              </a:rPr>
            </a:br>
            <a:r>
              <a:rPr lang="bg-BG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lephant" pitchFamily="18" charset="0"/>
              </a:rPr>
              <a:t>заруменялата зора над вас.</a:t>
            </a:r>
            <a:br>
              <a:rPr lang="bg-BG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lephant" pitchFamily="18" charset="0"/>
              </a:rPr>
            </a:br>
            <a:r>
              <a:rPr lang="bg-BG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lephant" pitchFamily="18" charset="0"/>
              </a:rPr>
              <a:t>Накарала бих слънцето отгоре </a:t>
            </a:r>
            <a:br>
              <a:rPr lang="bg-BG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lephant" pitchFamily="18" charset="0"/>
              </a:rPr>
            </a:br>
            <a:r>
              <a:rPr lang="bg-BG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lephant" pitchFamily="18" charset="0"/>
              </a:rPr>
              <a:t>да ви облива с пролетни лъчи,</a:t>
            </a:r>
            <a:br>
              <a:rPr lang="bg-BG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lephant" pitchFamily="18" charset="0"/>
              </a:rPr>
            </a:br>
            <a:r>
              <a:rPr lang="bg-BG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lephant" pitchFamily="18" charset="0"/>
              </a:rPr>
              <a:t>та всякое от вас навън в простора </a:t>
            </a:r>
            <a:br>
              <a:rPr lang="bg-BG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lephant" pitchFamily="18" charset="0"/>
              </a:rPr>
            </a:br>
            <a:r>
              <a:rPr lang="bg-BG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lephant" pitchFamily="18" charset="0"/>
              </a:rPr>
              <a:t>сред въздуха затоплен да търчи.</a:t>
            </a:r>
            <a:br>
              <a:rPr lang="bg-BG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lephant" pitchFamily="18" charset="0"/>
              </a:rPr>
            </a:br>
            <a:endParaRPr lang="bg-BG" i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Content Placeholder 4" descr="ebagriana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071942"/>
            <a:ext cx="952500" cy="12573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io_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00760" y="2214554"/>
            <a:ext cx="1905000" cy="2381250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214414" y="718733"/>
            <a:ext cx="3714776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sng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Дора Габе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е между най-видните български поетеси. Авторка е на десетки книги за малки и големи. За деца започва да пише след Първата световна война. Първото й детско стихотворение "Катето и Джори" се появява в "Златна книга за нашите деца". Първата й детска книга, стихосбирката "Малки песни", излиза през 1923 г. Оттогава тя е издала много сборници с разкази, повести, приказки, стихове, залъгалки, между които: "Калинка-малинка", "Звънчета", "Сънчец ходи", "Бяла люлчица", "Птичи перца", "От слон до мравка" (заедно с художника Илия Бешков) и др. За пръв път Дора Габе публикува като ученичка в Шумен стихотворението „Пролет“ в сп. „Младина“ (1900). Истинският й творчески дебют са стихотворните цикли, поместени в списанията „Мисъл“, „Демократически преглед“ и „Ново общество“ през 1905–1906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г</a:t>
            </a: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Courier New" pitchFamily="49" charset="0"/>
                <a:ea typeface="Calibri" pitchFamily="34" charset="0"/>
                <a:cs typeface="Courier New" pitchFamily="49" charset="0"/>
              </a:rPr>
              <a:t>одина.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j018158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4357686" y="285729"/>
            <a:ext cx="45720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 smtClean="0">
                <a:solidFill>
                  <a:schemeClr val="bg1"/>
                </a:solidFill>
              </a:rPr>
              <a:t>ОБИЧ</a:t>
            </a:r>
          </a:p>
          <a:p>
            <a:r>
              <a:rPr lang="ru-RU" sz="1600" b="1" i="1" dirty="0" smtClean="0">
                <a:solidFill>
                  <a:schemeClr val="bg1"/>
                </a:solidFill>
              </a:rPr>
              <a:t>Нашето </a:t>
            </a:r>
            <a:r>
              <a:rPr lang="ru-RU" sz="1600" b="1" i="1" dirty="0" smtClean="0">
                <a:solidFill>
                  <a:schemeClr val="bg1"/>
                </a:solidFill>
              </a:rPr>
              <a:t>небе е тъй дълбоко, </a:t>
            </a:r>
            <a:br>
              <a:rPr lang="ru-RU" sz="1600" b="1" i="1" dirty="0" smtClean="0">
                <a:solidFill>
                  <a:schemeClr val="bg1"/>
                </a:solidFill>
              </a:rPr>
            </a:br>
            <a:r>
              <a:rPr lang="ru-RU" sz="1600" b="1" i="1" dirty="0" smtClean="0">
                <a:solidFill>
                  <a:schemeClr val="bg1"/>
                </a:solidFill>
              </a:rPr>
              <a:t>нашите звезди са тъй големи </a:t>
            </a:r>
            <a:br>
              <a:rPr lang="ru-RU" sz="1600" b="1" i="1" dirty="0" smtClean="0">
                <a:solidFill>
                  <a:schemeClr val="bg1"/>
                </a:solidFill>
              </a:rPr>
            </a:br>
            <a:r>
              <a:rPr lang="ru-RU" sz="1600" b="1" i="1" dirty="0" smtClean="0">
                <a:solidFill>
                  <a:schemeClr val="bg1"/>
                </a:solidFill>
              </a:rPr>
              <a:t>и земята наша е безкрайна, </a:t>
            </a:r>
            <a:br>
              <a:rPr lang="ru-RU" sz="1600" b="1" i="1" dirty="0" smtClean="0">
                <a:solidFill>
                  <a:schemeClr val="bg1"/>
                </a:solidFill>
              </a:rPr>
            </a:br>
            <a:r>
              <a:rPr lang="ru-RU" sz="1600" b="1" i="1" dirty="0" smtClean="0">
                <a:solidFill>
                  <a:schemeClr val="bg1"/>
                </a:solidFill>
              </a:rPr>
              <a:t>а се сбира цялата в сърце ми! </a:t>
            </a:r>
            <a:endParaRPr lang="en-US" sz="1600" b="1" i="1" dirty="0" smtClean="0">
              <a:solidFill>
                <a:schemeClr val="bg1"/>
              </a:solidFill>
            </a:endParaRPr>
          </a:p>
          <a:p>
            <a:endParaRPr lang="ru-RU" sz="1600" b="1" i="1" dirty="0" smtClean="0">
              <a:solidFill>
                <a:schemeClr val="bg1"/>
              </a:solidFill>
            </a:endParaRPr>
          </a:p>
          <a:p>
            <a:r>
              <a:rPr lang="ru-RU" sz="1600" b="1" i="1" dirty="0" smtClean="0">
                <a:solidFill>
                  <a:schemeClr val="bg1"/>
                </a:solidFill>
              </a:rPr>
              <a:t>Ти ли, моя майчице направи </a:t>
            </a:r>
            <a:br>
              <a:rPr lang="ru-RU" sz="1600" b="1" i="1" dirty="0" smtClean="0">
                <a:solidFill>
                  <a:schemeClr val="bg1"/>
                </a:solidFill>
              </a:rPr>
            </a:br>
            <a:r>
              <a:rPr lang="ru-RU" sz="1600" b="1" i="1" dirty="0" smtClean="0">
                <a:solidFill>
                  <a:schemeClr val="bg1"/>
                </a:solidFill>
              </a:rPr>
              <a:t>тая обич толкова голяма, </a:t>
            </a:r>
            <a:br>
              <a:rPr lang="ru-RU" sz="1600" b="1" i="1" dirty="0" smtClean="0">
                <a:solidFill>
                  <a:schemeClr val="bg1"/>
                </a:solidFill>
              </a:rPr>
            </a:br>
            <a:r>
              <a:rPr lang="ru-RU" sz="1600" b="1" i="1" dirty="0" smtClean="0">
                <a:solidFill>
                  <a:schemeClr val="bg1"/>
                </a:solidFill>
              </a:rPr>
              <a:t>че света във нея се побира, </a:t>
            </a:r>
            <a:br>
              <a:rPr lang="ru-RU" sz="1600" b="1" i="1" dirty="0" smtClean="0">
                <a:solidFill>
                  <a:schemeClr val="bg1"/>
                </a:solidFill>
              </a:rPr>
            </a:br>
            <a:r>
              <a:rPr lang="ru-RU" sz="1600" b="1" i="1" dirty="0" smtClean="0">
                <a:solidFill>
                  <a:schemeClr val="bg1"/>
                </a:solidFill>
              </a:rPr>
              <a:t>че в света на нея равна няма? </a:t>
            </a:r>
            <a:endParaRPr lang="en-US" sz="1600" b="1" i="1" dirty="0" smtClean="0">
              <a:solidFill>
                <a:schemeClr val="bg1"/>
              </a:solidFill>
            </a:endParaRPr>
          </a:p>
          <a:p>
            <a:endParaRPr lang="ru-RU" sz="1600" b="1" i="1" dirty="0" smtClean="0">
              <a:solidFill>
                <a:schemeClr val="bg1"/>
              </a:solidFill>
            </a:endParaRPr>
          </a:p>
          <a:p>
            <a:r>
              <a:rPr lang="ru-RU" sz="1600" b="1" i="1" dirty="0" smtClean="0">
                <a:solidFill>
                  <a:schemeClr val="bg1"/>
                </a:solidFill>
              </a:rPr>
              <a:t>Че прегръщам с обичта си, майко, </a:t>
            </a:r>
            <a:br>
              <a:rPr lang="ru-RU" sz="1600" b="1" i="1" dirty="0" smtClean="0">
                <a:solidFill>
                  <a:schemeClr val="bg1"/>
                </a:solidFill>
              </a:rPr>
            </a:br>
            <a:r>
              <a:rPr lang="ru-RU" sz="1600" b="1" i="1" dirty="0" smtClean="0">
                <a:solidFill>
                  <a:schemeClr val="bg1"/>
                </a:solidFill>
              </a:rPr>
              <a:t>нашата земя, с цветя покрита, </a:t>
            </a:r>
            <a:br>
              <a:rPr lang="ru-RU" sz="1600" b="1" i="1" dirty="0" smtClean="0">
                <a:solidFill>
                  <a:schemeClr val="bg1"/>
                </a:solidFill>
              </a:rPr>
            </a:br>
            <a:r>
              <a:rPr lang="ru-RU" sz="1600" b="1" i="1" dirty="0" smtClean="0">
                <a:solidFill>
                  <a:schemeClr val="bg1"/>
                </a:solidFill>
              </a:rPr>
              <a:t>с пресен дъжд на пладне оросена </a:t>
            </a:r>
            <a:br>
              <a:rPr lang="ru-RU" sz="1600" b="1" i="1" dirty="0" smtClean="0">
                <a:solidFill>
                  <a:schemeClr val="bg1"/>
                </a:solidFill>
              </a:rPr>
            </a:br>
            <a:r>
              <a:rPr lang="ru-RU" sz="1600" b="1" i="1" dirty="0" smtClean="0">
                <a:solidFill>
                  <a:schemeClr val="bg1"/>
                </a:solidFill>
              </a:rPr>
              <a:t>и с дъга, на златен сърп извита. </a:t>
            </a:r>
            <a:endParaRPr lang="en-US" sz="1600" b="1" i="1" dirty="0" smtClean="0">
              <a:solidFill>
                <a:schemeClr val="bg1"/>
              </a:solidFill>
            </a:endParaRPr>
          </a:p>
          <a:p>
            <a:endParaRPr lang="ru-RU" sz="1600" b="1" i="1" dirty="0" smtClean="0">
              <a:solidFill>
                <a:schemeClr val="bg1"/>
              </a:solidFill>
            </a:endParaRPr>
          </a:p>
          <a:p>
            <a:r>
              <a:rPr lang="ru-RU" sz="1600" b="1" i="1" dirty="0" smtClean="0">
                <a:solidFill>
                  <a:schemeClr val="bg1"/>
                </a:solidFill>
              </a:rPr>
              <a:t>Че ми греят право във сърцето: </a:t>
            </a:r>
            <a:br>
              <a:rPr lang="ru-RU" sz="1600" b="1" i="1" dirty="0" smtClean="0">
                <a:solidFill>
                  <a:schemeClr val="bg1"/>
                </a:solidFill>
              </a:rPr>
            </a:br>
            <a:r>
              <a:rPr lang="ru-RU" sz="1600" b="1" i="1" dirty="0" smtClean="0">
                <a:solidFill>
                  <a:schemeClr val="bg1"/>
                </a:solidFill>
              </a:rPr>
              <a:t>златно слънце, ниви позлатени, </a:t>
            </a:r>
            <a:br>
              <a:rPr lang="ru-RU" sz="1600" b="1" i="1" dirty="0" smtClean="0">
                <a:solidFill>
                  <a:schemeClr val="bg1"/>
                </a:solidFill>
              </a:rPr>
            </a:br>
            <a:r>
              <a:rPr lang="ru-RU" sz="1600" b="1" i="1" dirty="0" smtClean="0">
                <a:solidFill>
                  <a:schemeClr val="bg1"/>
                </a:solidFill>
              </a:rPr>
              <a:t>утрин рано сребърна зорница, </a:t>
            </a:r>
            <a:br>
              <a:rPr lang="ru-RU" sz="1600" b="1" i="1" dirty="0" smtClean="0">
                <a:solidFill>
                  <a:schemeClr val="bg1"/>
                </a:solidFill>
              </a:rPr>
            </a:br>
            <a:r>
              <a:rPr lang="ru-RU" sz="1600" b="1" i="1" dirty="0" smtClean="0">
                <a:solidFill>
                  <a:schemeClr val="bg1"/>
                </a:solidFill>
              </a:rPr>
              <a:t>в топла вечер облаци червени! </a:t>
            </a:r>
            <a:endParaRPr lang="en-US" sz="1600" b="1" i="1" dirty="0" smtClean="0">
              <a:solidFill>
                <a:schemeClr val="bg1"/>
              </a:solidFill>
            </a:endParaRPr>
          </a:p>
          <a:p>
            <a:endParaRPr lang="ru-RU" sz="1600" b="1" i="1" dirty="0" smtClean="0">
              <a:solidFill>
                <a:schemeClr val="bg1"/>
              </a:solidFill>
            </a:endParaRPr>
          </a:p>
          <a:p>
            <a:r>
              <a:rPr lang="ru-RU" sz="1600" b="1" i="1" dirty="0" smtClean="0">
                <a:solidFill>
                  <a:schemeClr val="bg1"/>
                </a:solidFill>
              </a:rPr>
              <a:t>Нашето небе е тъй дълбоко, </a:t>
            </a:r>
            <a:br>
              <a:rPr lang="ru-RU" sz="1600" b="1" i="1" dirty="0" smtClean="0">
                <a:solidFill>
                  <a:schemeClr val="bg1"/>
                </a:solidFill>
              </a:rPr>
            </a:br>
            <a:r>
              <a:rPr lang="ru-RU" sz="1600" b="1" i="1" dirty="0" smtClean="0">
                <a:solidFill>
                  <a:schemeClr val="bg1"/>
                </a:solidFill>
              </a:rPr>
              <a:t>нашите звезди са тъй големи </a:t>
            </a:r>
            <a:br>
              <a:rPr lang="ru-RU" sz="1600" b="1" i="1" dirty="0" smtClean="0">
                <a:solidFill>
                  <a:schemeClr val="bg1"/>
                </a:solidFill>
              </a:rPr>
            </a:br>
            <a:r>
              <a:rPr lang="ru-RU" sz="1600" b="1" i="1" dirty="0" smtClean="0">
                <a:solidFill>
                  <a:schemeClr val="bg1"/>
                </a:solidFill>
              </a:rPr>
              <a:t>и земята наша е безкрайна, </a:t>
            </a:r>
            <a:br>
              <a:rPr lang="ru-RU" sz="1600" b="1" i="1" dirty="0" smtClean="0">
                <a:solidFill>
                  <a:schemeClr val="bg1"/>
                </a:solidFill>
              </a:rPr>
            </a:br>
            <a:r>
              <a:rPr lang="ru-RU" sz="1600" b="1" i="1" dirty="0" smtClean="0">
                <a:solidFill>
                  <a:schemeClr val="bg1"/>
                </a:solidFill>
              </a:rPr>
              <a:t>а се сбира цялата в сърце ми...</a:t>
            </a:r>
            <a:endParaRPr lang="ru-RU" sz="1600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6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500702"/>
            <a:ext cx="5486400" cy="1142984"/>
          </a:xfrm>
        </p:spPr>
        <p:txBody>
          <a:bodyPr>
            <a:noAutofit/>
          </a:bodyPr>
          <a:lstStyle/>
          <a:p>
            <a:r>
              <a:rPr lang="ru-RU" sz="2400" i="1" u="sng" cap="small" dirty="0" smtClean="0">
                <a:solidFill>
                  <a:schemeClr val="accent6">
                    <a:lumMod val="50000"/>
                  </a:schemeClr>
                </a:solidFill>
              </a:rPr>
              <a:t>Блага Димитрова</a:t>
            </a:r>
            <a:r>
              <a:rPr lang="ru-RU" b="0" i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b="0" i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b="0" i="1" dirty="0" smtClean="0">
                <a:solidFill>
                  <a:schemeClr val="accent6">
                    <a:lumMod val="50000"/>
                  </a:schemeClr>
                </a:solidFill>
              </a:rPr>
              <a:t>българска писателка и бивш вицепрезидент на </a:t>
            </a:r>
            <a:r>
              <a:rPr lang="ru-RU" b="0" i="1" dirty="0" smtClean="0">
                <a:solidFill>
                  <a:schemeClr val="accent6">
                    <a:lumMod val="50000"/>
                  </a:schemeClr>
                </a:solidFill>
              </a:rPr>
              <a:t>България.</a:t>
            </a:r>
            <a:endParaRPr lang="bg-BG" b="0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" name="Picture Placeholder 4" descr="blaga.jpg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rcRect t="21875" b="21875"/>
          <a:stretch>
            <a:fillRect/>
          </a:stretch>
        </p:blipFill>
        <p:spPr>
          <a:xfrm>
            <a:off x="0" y="0"/>
            <a:ext cx="5414962" cy="5529336"/>
          </a:xfrm>
        </p:spPr>
      </p:pic>
      <p:sp>
        <p:nvSpPr>
          <p:cNvPr id="6" name="Rectangle 1"/>
          <p:cNvSpPr>
            <a:spLocks noGrp="1" noChangeArrowheads="1"/>
          </p:cNvSpPr>
          <p:nvPr>
            <p:ph type="body" sz="half" idx="2"/>
          </p:nvPr>
        </p:nvSpPr>
        <p:spPr bwMode="auto">
          <a:xfrm>
            <a:off x="5857884" y="500042"/>
            <a:ext cx="2928938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1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Блага Димитрова </a:t>
            </a: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е известна българска поетеса, белетрист, преводач и </a:t>
            </a: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общественик.</a:t>
            </a:r>
            <a:r>
              <a:rPr lang="bg-BG" sz="1800" b="1" i="1" dirty="0" smtClean="0">
                <a:solidFill>
                  <a:schemeClr val="accent6">
                    <a:lumMod val="50000"/>
                  </a:schemeClr>
                </a:solidFill>
                <a:latin typeface="Courier New" pitchFamily="49" charset="0"/>
                <a:ea typeface="Calibri" pitchFamily="34" charset="0"/>
                <a:cs typeface="Courier New" pitchFamily="49" charset="0"/>
              </a:rPr>
              <a:t>С</a:t>
            </a: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ред </a:t>
            </a: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най-известните й произведения са </a:t>
            </a: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стихосбирките</a:t>
            </a:r>
            <a:r>
              <a:rPr kumimoji="0" lang="en-US" sz="1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:</a:t>
            </a: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 </a:t>
            </a:r>
            <a:r>
              <a:rPr kumimoji="0" lang="ru-RU" sz="1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“До утре”, “Светът в шепа”, “Обратно време”, “Осъдени на любов”, “Нощен дневник”, романите “Пътуване към себе си”, “Отклонение”, “Лавина”, “Лице”. Нейни произведения са филмирани, драматизирани, превеждани на много езици.</a:t>
            </a:r>
            <a:endParaRPr kumimoji="0" lang="ru-RU" sz="1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io_1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28926" y="3643314"/>
            <a:ext cx="2405066" cy="3006333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642910" y="1107996"/>
            <a:ext cx="7215238" cy="2339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sng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Ванга (родена Вангелия Гущерова) 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е сляпа българска пророчица, прочута в цял свят с дарбата си да предсказва бъдещето. Свръхестествените й способности се разкриват постепенно. Феноменът Ванга е изследван от български и чуждестранни учени. Ванга обяснявала пророчествата си с присъствието около нея на особени невидими същества, които й говорели. През последните години от живота си пророчицата построява параклиса “Св. Петка Търновски” в местността Рупите, Петричко. </a:t>
            </a:r>
            <a:endParaRPr kumimoji="0" lang="ru-RU" sz="1600" b="0" i="1" u="none" strike="noStrike" cap="none" normalizeH="0" baseline="0" dirty="0" smtClean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latin typeface="Arial" pitchFamily="34" charset="0"/>
            </a:endParaRPr>
          </a:p>
        </p:txBody>
      </p:sp>
      <p:pic>
        <p:nvPicPr>
          <p:cNvPr id="5" name="21.Volodq Stoqnov - Balada za lelq Vang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358214" y="621508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fade/>
    <p:sndAc>
      <p:stSnd>
        <p:snd r:embed="rId3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907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io_1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00826" y="3571876"/>
            <a:ext cx="1905000" cy="2381250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1714480" y="351518"/>
            <a:ext cx="4286280" cy="5109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sng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Райна Кабаиванска </a:t>
            </a: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е оперна певица, един от най-значимите сопранови гласове през втората половина на ХХ в. Възпитаник на Българската държавна консерватория, през 1958 г. Кабаиванска успява да си осигури специализация в Италия. Една година по-късно дебютира в ролята на Жоржета в “Мантията” на Пучини и в “Палячи” на Леонкавало във Фано. По- късно печели конкурса за млади изпълнители към школата на “Ла Скала”. Отношенията на Кабаиванска с “Ла Скала” остават интензивни - "Фалстаф", "Турандот" на Бузони, "Сестра Анджелика", "Дон Карлос", "Мефистофел", "Риенци". Тя се утвърждава и на американската оперна сцена – пее в Ню Йорк, Чикаго, Вашингтон, Ню Орлианс, Хюстън, Далас . С упорит труд и концентрация Кабаиванска шлифова всички роли, които й донасят световна слава. </a:t>
            </a: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 </a:t>
            </a:r>
            <a:endParaRPr kumimoji="0" lang="ru-RU" sz="1400" b="0" i="1" u="none" strike="noStrike" cap="none" normalizeH="0" baseline="0" dirty="0" smtClean="0">
              <a:ln>
                <a:noFill/>
              </a:ln>
              <a:solidFill>
                <a:schemeClr val="tx2">
                  <a:lumMod val="60000"/>
                  <a:lumOff val="40000"/>
                </a:schemeClr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7290" y="4786322"/>
            <a:ext cx="5486400" cy="566738"/>
          </a:xfrm>
        </p:spPr>
        <p:txBody>
          <a:bodyPr/>
          <a:lstStyle/>
          <a:p>
            <a:r>
              <a:rPr lang="bg-BG" i="1" dirty="0" smtClean="0">
                <a:solidFill>
                  <a:srgbClr val="FF0000"/>
                </a:solidFill>
              </a:rPr>
              <a:t>За нея Лучано Павароти казва:</a:t>
            </a:r>
            <a:endParaRPr lang="bg-BG" i="1" dirty="0">
              <a:solidFill>
                <a:srgbClr val="FF000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1276372"/>
          </a:xfrm>
        </p:spPr>
        <p:txBody>
          <a:bodyPr>
            <a:noAutofit/>
          </a:bodyPr>
          <a:lstStyle/>
          <a:p>
            <a:r>
              <a:rPr lang="bg-BG" sz="2400" i="1" dirty="0" smtClean="0">
                <a:solidFill>
                  <a:srgbClr val="FF0000"/>
                </a:solidFill>
              </a:rPr>
              <a:t>“Тоска на миналото е Мария Калас.Тоска на нашето време е Райна Кабаиванска.”</a:t>
            </a:r>
            <a:endParaRPr lang="bg-BG" sz="2400" i="1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 cstate="print"/>
          <a:srcRect t="12500" b="12500"/>
          <a:stretch>
            <a:fillRect/>
          </a:stretch>
        </p:blipFill>
        <p:spPr bwMode="auto">
          <a:xfrm>
            <a:off x="-1" y="0"/>
            <a:ext cx="6381763" cy="4786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tosc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3929058" y="614364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38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io_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72264" y="4000504"/>
            <a:ext cx="1905000" cy="2381250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571472" y="129581"/>
            <a:ext cx="607223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Великата оперна певица </a:t>
            </a:r>
            <a:r>
              <a:rPr kumimoji="0" lang="ru-RU" sz="1400" b="1" i="1" u="sng" strike="noStrike" cap="none" normalizeH="0" baseline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Гена Димитрова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е родена в плевенското село Беглеж. Против волята на баща си, на 20 години Гена започва да учи пеене в Музикалната академия при проф. Хр. Бръмбаров. Невероятният й глас, за който професорът казва, че е “глас, който се ражда веднъж на сто години” е толкова богат, че я определят ту като сопрано, ту като мецосопрано. Покорила световните оперни сцени, Гена е провъзгласена за царица на Вердиевите гласове, удостоена е с наградата “Джакомо Пучини” за блестяща интерпретация на централни образи в опери на Пучини, наградата “Златен Верди”, присъждана дотогава само на италиански оперни певци... Тя е и първата чуждестранна певица, получила трикратна покана да открие сезона на “Ла Скала” – огромна чест, равносилна на абсолютно признание за неземните й качества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За самата нея най-голямото признание в живота й са думите на великия Херберт фон Караян, който, чувайки я за първи път, възторжено възкликва: “Доживях да чуя един глас, който само боговете заслужават!”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75000"/>
                </a:schemeClr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io_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05258" y="714356"/>
            <a:ext cx="3657626" cy="5429288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857224" y="326389"/>
            <a:ext cx="2428892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Валя Балканска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е космическият глас на България. Гласът на най-прочутата ни народна певица е качен в космоса през 1977 година. Несравнимото й изпълнение на песента “Излел е Делю хайдутин” ще звучи там поне още 60 000 години... Великата родопчанка вдъхновено изпълнява още 300 песни, поели в себе си болката и мъката на родната й планина. Родена е през 1942 г. в Лъкът-махала над село Арда, Смолянско. Голямото й родопско сърце пее с еднаква любов и радост и в родната махала, и в най-големите столици на света. “Нека оставим звездите на небето. Важното е да има истински хора на земята!”, каза до болка земната Валя Балканска на церемонията по връчването на втората звезда във Famous Алея на славата.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</p:txBody>
      </p:sp>
      <p:pic>
        <p:nvPicPr>
          <p:cNvPr id="5" name="081 Valq Balkanska - Izlel e Delio Haidutin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3071802" y="6143644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280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io_1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00694" y="3500438"/>
            <a:ext cx="1905000" cy="2381250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571472" y="1048392"/>
            <a:ext cx="792961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sng" strike="noStrike" cap="none" normalizeH="0" baseline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Стефка Костадинова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latin typeface="Courier New" pitchFamily="49" charset="0"/>
                <a:ea typeface="Calibri" pitchFamily="34" charset="0"/>
                <a:cs typeface="Courier New" pitchFamily="49" charset="0"/>
              </a:rPr>
              <a:t>е българската прима на леката атлетика. Костадинова има седем златни медала от световни първенства и е европейски шампион в зала и на открито. През 1996 г. става олимпийски шампион в Атланта, САЩ. През 1998 г. печели сребърен медал от игрите в Сеул. На 30 август 1987 г. Стефка Костадинова поставя световен рекорд при скока на височина – 209 см, който все още не е подобрен. Десет години по-късно официално се отказва от спортната си кариера. През 2002 г. е избрана за заместник-председател на Държавната агенция за младежта и спорта. От 11 ноември 2005 г. е председател на Българския олимпийски комитет.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75000"/>
                </a:schemeClr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loriq - bylgarka (pylna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3074" name="Picture 2" descr="C:\Documents and Settings\Eli i Dine\Desktop\В.Б\В_AutoCollage_8_Imag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4191" y="-101414"/>
            <a:ext cx="9168192" cy="69594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869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>Изготвил:</a:t>
            </a:r>
            <a:b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>Елиана Амудова</a:t>
            </a:r>
            <a:b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>СОУ”Св.св.Кирил и Методий”</a:t>
            </a:r>
            <a:b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>гр.Якоруда</a:t>
            </a:r>
            <a:b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bg-BG" sz="3200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1377</Words>
  <Application>Microsoft Office PowerPoint</Application>
  <PresentationFormat>On-screen Show (4:3)</PresentationFormat>
  <Paragraphs>29</Paragraphs>
  <Slides>16</Slides>
  <Notes>1</Notes>
  <HiddenSlides>0</HiddenSlides>
  <MMClips>7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Slide 1</vt:lpstr>
      <vt:lpstr>Slide 2</vt:lpstr>
      <vt:lpstr>Slide 3</vt:lpstr>
      <vt:lpstr>Slide 4</vt:lpstr>
      <vt:lpstr>Да бях небе, разгонила бих вече за вас, деца, и облаци, и мраз.  Бих ширнала високо и далече  заруменялата зора над вас. Накарала бих слънцето отгоре  да ви облива с пролетни лъчи, та всякое от вас навън в простора  сред въздуха затоплен да търчи. </vt:lpstr>
      <vt:lpstr>Slide 6</vt:lpstr>
      <vt:lpstr>Slide 7</vt:lpstr>
      <vt:lpstr>Блага Димитрова българска писателка и бивш вицепрезидент на България.</vt:lpstr>
      <vt:lpstr>Slide 9</vt:lpstr>
      <vt:lpstr>Slide 10</vt:lpstr>
      <vt:lpstr>За нея Лучано Павароти казва:</vt:lpstr>
      <vt:lpstr>Slide 12</vt:lpstr>
      <vt:lpstr>Slide 13</vt:lpstr>
      <vt:lpstr>Slide 14</vt:lpstr>
      <vt:lpstr>Slide 15</vt:lpstr>
      <vt:lpstr>Изготвил:  Елиана Амудова СОУ”Св.св.Кирил и Методий” гр.Якоруда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Велики българки</dc:title>
  <dc:creator>Eli i Dine</dc:creator>
  <cp:lastModifiedBy>Eli i Dine</cp:lastModifiedBy>
  <cp:revision>63</cp:revision>
  <dcterms:created xsi:type="dcterms:W3CDTF">2009-11-12T13:06:13Z</dcterms:created>
  <dcterms:modified xsi:type="dcterms:W3CDTF">2009-11-25T21:48:25Z</dcterms:modified>
</cp:coreProperties>
</file>